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Quicksand Bold" panose="020B0604020202020204" charset="0"/>
      <p:regular r:id="rId22"/>
    </p:embeddedFont>
    <p:embeddedFont>
      <p:font typeface="Quicksand Medium" panose="020B0604020202020204" charset="0"/>
      <p:regular r:id="rId23"/>
    </p:embeddedFont>
    <p:embeddedFont>
      <p:font typeface="Open Sans Condensed" panose="020B0604020202020204" charset="0"/>
      <p:regular r:id="rId24"/>
    </p:embeddedFont>
    <p:embeddedFont>
      <p:font typeface="IBM Plex Sans Bold" panose="020B0604020202020204" charset="0"/>
      <p:regular r:id="rId25"/>
    </p:embeddedFont>
    <p:embeddedFont>
      <p:font typeface="Montserrat Semi-Bold Italics" panose="020B0604020202020204" charset="0"/>
      <p:regular r:id="rId26"/>
    </p:embeddedFont>
    <p:embeddedFont>
      <p:font typeface="Montserrat Semi-Bold" panose="020B0604020202020204" charset="0"/>
      <p:regular r:id="rId27"/>
    </p:embeddedFont>
    <p:embeddedFont>
      <p:font typeface="Quicksand Semi-Bold" panose="020B0604020202020204" charset="0"/>
      <p:regular r:id="rId28"/>
    </p:embeddedFont>
    <p:embeddedFont>
      <p:font typeface="Montserrat" panose="020B0604020202020204" charset="0"/>
      <p:regular r:id="rId29"/>
    </p:embeddedFont>
    <p:embeddedFont>
      <p:font typeface="Calibri" panose="020F0502020204030204" pitchFamily="34" charset="0"/>
      <p:regular r:id="rId30"/>
      <p:bold r:id="rId31"/>
      <p:italic r:id="rId32"/>
      <p:boldItalic r:id="rId33"/>
    </p:embeddedFont>
    <p:embeddedFont>
      <p:font typeface="IBM Plex Sans" panose="020B0604020202020204" charset="0"/>
      <p:regular r:id="rId34"/>
    </p:embeddedFont>
    <p:embeddedFont>
      <p:font typeface="Abhaya Libre Medium" panose="020B0604020202020204" charset="0"/>
      <p:regular r:id="rId35"/>
    </p:embeddedFont>
    <p:embeddedFont>
      <p:font typeface="IBM Plex Sans Bold Italics" panose="020B0604020202020204" charset="0"/>
      <p:regular r:id="rId36"/>
    </p:embeddedFont>
    <p:embeddedFont>
      <p:font typeface="Abhaya Libre Semi-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39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27.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077821" y="1238526"/>
            <a:ext cx="5553075" cy="2867025"/>
          </a:xfrm>
          <a:custGeom>
            <a:avLst/>
            <a:gdLst/>
            <a:ahLst/>
            <a:cxnLst/>
            <a:rect l="l" t="t" r="r" b="b"/>
            <a:pathLst>
              <a:path w="5553075" h="2867025">
                <a:moveTo>
                  <a:pt x="0" y="0"/>
                </a:moveTo>
                <a:lnTo>
                  <a:pt x="5553075" y="0"/>
                </a:lnTo>
                <a:lnTo>
                  <a:pt x="5553075" y="2867025"/>
                </a:lnTo>
                <a:lnTo>
                  <a:pt x="0" y="2867025"/>
                </a:lnTo>
                <a:lnTo>
                  <a:pt x="0" y="0"/>
                </a:lnTo>
                <a:close/>
              </a:path>
            </a:pathLst>
          </a:custGeom>
          <a:blipFill>
            <a:blip r:embed="rId4"/>
            <a:stretch>
              <a:fillRect t="-41662" r="-686" b="-53353"/>
            </a:stretch>
          </a:blipFill>
        </p:spPr>
      </p:sp>
      <p:sp>
        <p:nvSpPr>
          <p:cNvPr id="4" name="TextBox 4"/>
          <p:cNvSpPr txBox="1"/>
          <p:nvPr/>
        </p:nvSpPr>
        <p:spPr>
          <a:xfrm>
            <a:off x="9180500" y="4896126"/>
            <a:ext cx="7347718" cy="2760250"/>
          </a:xfrm>
          <a:prstGeom prst="rect">
            <a:avLst/>
          </a:prstGeom>
        </p:spPr>
        <p:txBody>
          <a:bodyPr lIns="0" tIns="0" rIns="0" bIns="0" rtlCol="0" anchor="t">
            <a:spAutoFit/>
          </a:bodyPr>
          <a:lstStyle/>
          <a:p>
            <a:pPr algn="ctr">
              <a:lnSpc>
                <a:spcPts val="5850"/>
              </a:lnSpc>
            </a:pPr>
            <a:r>
              <a:rPr lang="en-US" sz="11700" spc="257">
                <a:solidFill>
                  <a:srgbClr val="8F2A2A"/>
                </a:solidFill>
                <a:latin typeface="Open Sans Condensed"/>
                <a:ea typeface="Open Sans Condensed"/>
                <a:cs typeface="Open Sans Condensed"/>
                <a:sym typeface="Open Sans Condensed"/>
              </a:rPr>
              <a:t>Data Analysis</a:t>
            </a:r>
          </a:p>
          <a:p>
            <a:pPr algn="ctr">
              <a:lnSpc>
                <a:spcPts val="8857"/>
              </a:lnSpc>
            </a:pPr>
            <a:r>
              <a:rPr lang="en-US" sz="3543" b="1">
                <a:solidFill>
                  <a:srgbClr val="363636"/>
                </a:solidFill>
                <a:latin typeface="Quicksand Medium"/>
                <a:ea typeface="Quicksand Medium"/>
                <a:cs typeface="Quicksand Medium"/>
                <a:sym typeface="Quicksand Medium"/>
              </a:rPr>
              <a:t>Presentation by : </a:t>
            </a:r>
          </a:p>
          <a:p>
            <a:pPr algn="ctr">
              <a:lnSpc>
                <a:spcPts val="1771"/>
              </a:lnSpc>
            </a:pPr>
            <a:r>
              <a:rPr lang="en-US" sz="3543" b="1">
                <a:solidFill>
                  <a:srgbClr val="363636"/>
                </a:solidFill>
                <a:latin typeface="Quicksand Medium"/>
                <a:ea typeface="Quicksand Medium"/>
                <a:cs typeface="Quicksand Medium"/>
                <a:sym typeface="Quicksand Medium"/>
              </a:rPr>
              <a:t>Shivanshu Verma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697" y="9753600"/>
            <a:ext cx="18275303" cy="63503"/>
          </a:xfrm>
          <a:custGeom>
            <a:avLst/>
            <a:gdLst/>
            <a:ahLst/>
            <a:cxnLst/>
            <a:rect l="l" t="t" r="r" b="b"/>
            <a:pathLst>
              <a:path w="18275303" h="63503">
                <a:moveTo>
                  <a:pt x="0" y="0"/>
                </a:moveTo>
                <a:lnTo>
                  <a:pt x="18275303" y="0"/>
                </a:lnTo>
                <a:lnTo>
                  <a:pt x="18275303" y="63503"/>
                </a:lnTo>
                <a:lnTo>
                  <a:pt x="0" y="63503"/>
                </a:lnTo>
                <a:lnTo>
                  <a:pt x="0" y="0"/>
                </a:lnTo>
                <a:close/>
              </a:path>
            </a:pathLst>
          </a:custGeom>
          <a:blipFill>
            <a:blip r:embed="rId4"/>
            <a:stretch>
              <a:fillRect/>
            </a:stretch>
          </a:blipFill>
        </p:spPr>
      </p:sp>
      <p:sp>
        <p:nvSpPr>
          <p:cNvPr id="4" name="Freeform 4"/>
          <p:cNvSpPr/>
          <p:nvPr/>
        </p:nvSpPr>
        <p:spPr>
          <a:xfrm>
            <a:off x="294332" y="710575"/>
            <a:ext cx="5057775" cy="4867275"/>
          </a:xfrm>
          <a:custGeom>
            <a:avLst/>
            <a:gdLst/>
            <a:ahLst/>
            <a:cxnLst/>
            <a:rect l="l" t="t" r="r" b="b"/>
            <a:pathLst>
              <a:path w="5057775" h="4867275">
                <a:moveTo>
                  <a:pt x="0" y="0"/>
                </a:moveTo>
                <a:lnTo>
                  <a:pt x="5057775" y="0"/>
                </a:lnTo>
                <a:lnTo>
                  <a:pt x="5057775" y="4867275"/>
                </a:lnTo>
                <a:lnTo>
                  <a:pt x="0" y="4867275"/>
                </a:lnTo>
                <a:lnTo>
                  <a:pt x="0" y="0"/>
                </a:lnTo>
                <a:close/>
              </a:path>
            </a:pathLst>
          </a:custGeom>
          <a:blipFill>
            <a:blip r:embed="rId5"/>
            <a:stretch>
              <a:fillRect l="-2131" t="-389" r="-1822" b="-3915"/>
            </a:stretch>
          </a:blipFill>
        </p:spPr>
      </p:sp>
      <p:sp>
        <p:nvSpPr>
          <p:cNvPr id="5" name="Freeform 5"/>
          <p:cNvSpPr/>
          <p:nvPr/>
        </p:nvSpPr>
        <p:spPr>
          <a:xfrm>
            <a:off x="294332" y="5748747"/>
            <a:ext cx="6067425" cy="3760441"/>
          </a:xfrm>
          <a:custGeom>
            <a:avLst/>
            <a:gdLst/>
            <a:ahLst/>
            <a:cxnLst/>
            <a:rect l="l" t="t" r="r" b="b"/>
            <a:pathLst>
              <a:path w="6067425" h="3760441">
                <a:moveTo>
                  <a:pt x="0" y="0"/>
                </a:moveTo>
                <a:lnTo>
                  <a:pt x="6067425" y="0"/>
                </a:lnTo>
                <a:lnTo>
                  <a:pt x="6067425" y="3760441"/>
                </a:lnTo>
                <a:lnTo>
                  <a:pt x="0" y="3760441"/>
                </a:lnTo>
                <a:lnTo>
                  <a:pt x="0" y="0"/>
                </a:lnTo>
                <a:close/>
              </a:path>
            </a:pathLst>
          </a:custGeom>
          <a:blipFill>
            <a:blip r:embed="rId6"/>
            <a:stretch>
              <a:fillRect b="-51"/>
            </a:stretch>
          </a:blipFill>
        </p:spPr>
      </p:sp>
      <p:grpSp>
        <p:nvGrpSpPr>
          <p:cNvPr id="6" name="Group 6"/>
          <p:cNvGrpSpPr>
            <a:grpSpLocks noChangeAspect="1"/>
          </p:cNvGrpSpPr>
          <p:nvPr/>
        </p:nvGrpSpPr>
        <p:grpSpPr>
          <a:xfrm>
            <a:off x="6965737" y="2271817"/>
            <a:ext cx="123825" cy="123825"/>
            <a:chOff x="0" y="0"/>
            <a:chExt cx="123825" cy="123825"/>
          </a:xfrm>
        </p:grpSpPr>
        <p:sp>
          <p:nvSpPr>
            <p:cNvPr id="7" name="Freeform 7"/>
            <p:cNvSpPr/>
            <p:nvPr/>
          </p:nvSpPr>
          <p:spPr>
            <a:xfrm>
              <a:off x="0" y="0"/>
              <a:ext cx="123952" cy="123825"/>
            </a:xfrm>
            <a:custGeom>
              <a:avLst/>
              <a:gdLst/>
              <a:ahLst/>
              <a:cxnLst/>
              <a:rect l="l" t="t" r="r" b="b"/>
              <a:pathLst>
                <a:path w="123952" h="123825">
                  <a:moveTo>
                    <a:pt x="123825" y="61976"/>
                  </a:moveTo>
                  <a:cubicBezTo>
                    <a:pt x="123825" y="66040"/>
                    <a:pt x="123444" y="70104"/>
                    <a:pt x="122682" y="74041"/>
                  </a:cubicBezTo>
                  <a:cubicBezTo>
                    <a:pt x="121920" y="77978"/>
                    <a:pt x="120777" y="81915"/>
                    <a:pt x="119126" y="85598"/>
                  </a:cubicBezTo>
                  <a:cubicBezTo>
                    <a:pt x="117475" y="89281"/>
                    <a:pt x="115697" y="92964"/>
                    <a:pt x="113411" y="96266"/>
                  </a:cubicBezTo>
                  <a:cubicBezTo>
                    <a:pt x="111125" y="99568"/>
                    <a:pt x="108585" y="102743"/>
                    <a:pt x="105664" y="105664"/>
                  </a:cubicBezTo>
                  <a:cubicBezTo>
                    <a:pt x="102743" y="108585"/>
                    <a:pt x="99695" y="111125"/>
                    <a:pt x="96266" y="113411"/>
                  </a:cubicBezTo>
                  <a:cubicBezTo>
                    <a:pt x="92837" y="115697"/>
                    <a:pt x="89281" y="117602"/>
                    <a:pt x="85598" y="119126"/>
                  </a:cubicBezTo>
                  <a:cubicBezTo>
                    <a:pt x="81915" y="120650"/>
                    <a:pt x="77978" y="121793"/>
                    <a:pt x="73914" y="122682"/>
                  </a:cubicBezTo>
                  <a:cubicBezTo>
                    <a:pt x="69850" y="123571"/>
                    <a:pt x="65913" y="123825"/>
                    <a:pt x="61849" y="123825"/>
                  </a:cubicBezTo>
                  <a:cubicBezTo>
                    <a:pt x="57785" y="123825"/>
                    <a:pt x="53721" y="123444"/>
                    <a:pt x="49784" y="122682"/>
                  </a:cubicBezTo>
                  <a:cubicBezTo>
                    <a:pt x="45847" y="121920"/>
                    <a:pt x="41910" y="120777"/>
                    <a:pt x="38227" y="119126"/>
                  </a:cubicBezTo>
                  <a:cubicBezTo>
                    <a:pt x="34544" y="117475"/>
                    <a:pt x="30861" y="115697"/>
                    <a:pt x="27559" y="113411"/>
                  </a:cubicBezTo>
                  <a:cubicBezTo>
                    <a:pt x="24257" y="111125"/>
                    <a:pt x="21082" y="108585"/>
                    <a:pt x="18161" y="105664"/>
                  </a:cubicBezTo>
                  <a:cubicBezTo>
                    <a:pt x="15240" y="102743"/>
                    <a:pt x="12700" y="99695"/>
                    <a:pt x="10414" y="96266"/>
                  </a:cubicBezTo>
                  <a:cubicBezTo>
                    <a:pt x="8128" y="92837"/>
                    <a:pt x="6223" y="89408"/>
                    <a:pt x="4699" y="85598"/>
                  </a:cubicBezTo>
                  <a:cubicBezTo>
                    <a:pt x="3175" y="81788"/>
                    <a:pt x="2032" y="77978"/>
                    <a:pt x="1143" y="74041"/>
                  </a:cubicBezTo>
                  <a:cubicBezTo>
                    <a:pt x="254" y="70104"/>
                    <a:pt x="0" y="66040"/>
                    <a:pt x="0" y="61976"/>
                  </a:cubicBezTo>
                  <a:cubicBezTo>
                    <a:pt x="0" y="57912"/>
                    <a:pt x="381" y="53848"/>
                    <a:pt x="1143" y="49911"/>
                  </a:cubicBezTo>
                  <a:cubicBezTo>
                    <a:pt x="1905" y="45974"/>
                    <a:pt x="3048" y="42037"/>
                    <a:pt x="4699" y="38354"/>
                  </a:cubicBezTo>
                  <a:cubicBezTo>
                    <a:pt x="6350" y="34671"/>
                    <a:pt x="8128" y="30988"/>
                    <a:pt x="10414" y="27686"/>
                  </a:cubicBezTo>
                  <a:cubicBezTo>
                    <a:pt x="12700" y="24384"/>
                    <a:pt x="15240" y="21209"/>
                    <a:pt x="18161" y="18288"/>
                  </a:cubicBezTo>
                  <a:cubicBezTo>
                    <a:pt x="21082" y="15367"/>
                    <a:pt x="24130" y="12700"/>
                    <a:pt x="27559" y="10414"/>
                  </a:cubicBezTo>
                  <a:cubicBezTo>
                    <a:pt x="30988" y="8128"/>
                    <a:pt x="34544" y="6223"/>
                    <a:pt x="38227" y="4699"/>
                  </a:cubicBezTo>
                  <a:cubicBezTo>
                    <a:pt x="41910" y="3175"/>
                    <a:pt x="45847" y="1905"/>
                    <a:pt x="49784" y="1143"/>
                  </a:cubicBezTo>
                  <a:cubicBezTo>
                    <a:pt x="53721" y="381"/>
                    <a:pt x="57785" y="0"/>
                    <a:pt x="61976" y="0"/>
                  </a:cubicBezTo>
                  <a:cubicBezTo>
                    <a:pt x="66167" y="0"/>
                    <a:pt x="70104" y="381"/>
                    <a:pt x="74041" y="1143"/>
                  </a:cubicBezTo>
                  <a:cubicBezTo>
                    <a:pt x="77978" y="1905"/>
                    <a:pt x="81915" y="3175"/>
                    <a:pt x="85725" y="4699"/>
                  </a:cubicBezTo>
                  <a:cubicBezTo>
                    <a:pt x="89535" y="6223"/>
                    <a:pt x="93091" y="8128"/>
                    <a:pt x="96393" y="10414"/>
                  </a:cubicBezTo>
                  <a:cubicBezTo>
                    <a:pt x="99695" y="12700"/>
                    <a:pt x="102870" y="15240"/>
                    <a:pt x="105791" y="18161"/>
                  </a:cubicBezTo>
                  <a:cubicBezTo>
                    <a:pt x="108712" y="21082"/>
                    <a:pt x="111252" y="24130"/>
                    <a:pt x="113538" y="27559"/>
                  </a:cubicBezTo>
                  <a:cubicBezTo>
                    <a:pt x="115824" y="30988"/>
                    <a:pt x="117729" y="34544"/>
                    <a:pt x="119253" y="38227"/>
                  </a:cubicBezTo>
                  <a:cubicBezTo>
                    <a:pt x="120777" y="41910"/>
                    <a:pt x="122047" y="45847"/>
                    <a:pt x="122809" y="49784"/>
                  </a:cubicBezTo>
                  <a:cubicBezTo>
                    <a:pt x="123571" y="53721"/>
                    <a:pt x="123952" y="57785"/>
                    <a:pt x="123952" y="61849"/>
                  </a:cubicBezTo>
                </a:path>
              </a:pathLst>
            </a:custGeom>
            <a:solidFill>
              <a:srgbClr val="000000"/>
            </a:solidFill>
          </p:spPr>
        </p:sp>
      </p:grpSp>
      <p:grpSp>
        <p:nvGrpSpPr>
          <p:cNvPr id="8" name="Group 8"/>
          <p:cNvGrpSpPr>
            <a:grpSpLocks noChangeAspect="1"/>
          </p:cNvGrpSpPr>
          <p:nvPr/>
        </p:nvGrpSpPr>
        <p:grpSpPr>
          <a:xfrm>
            <a:off x="6965737" y="4100617"/>
            <a:ext cx="123825" cy="123825"/>
            <a:chOff x="0" y="0"/>
            <a:chExt cx="123825" cy="123825"/>
          </a:xfrm>
        </p:grpSpPr>
        <p:sp>
          <p:nvSpPr>
            <p:cNvPr id="9" name="Freeform 9"/>
            <p:cNvSpPr/>
            <p:nvPr/>
          </p:nvSpPr>
          <p:spPr>
            <a:xfrm>
              <a:off x="0" y="0"/>
              <a:ext cx="123952" cy="123825"/>
            </a:xfrm>
            <a:custGeom>
              <a:avLst/>
              <a:gdLst/>
              <a:ahLst/>
              <a:cxnLst/>
              <a:rect l="l" t="t" r="r" b="b"/>
              <a:pathLst>
                <a:path w="123952" h="123825">
                  <a:moveTo>
                    <a:pt x="123825" y="61976"/>
                  </a:moveTo>
                  <a:cubicBezTo>
                    <a:pt x="123825" y="66040"/>
                    <a:pt x="123444" y="70104"/>
                    <a:pt x="122682" y="74041"/>
                  </a:cubicBezTo>
                  <a:cubicBezTo>
                    <a:pt x="121920" y="77978"/>
                    <a:pt x="120777" y="81915"/>
                    <a:pt x="119126" y="85598"/>
                  </a:cubicBezTo>
                  <a:cubicBezTo>
                    <a:pt x="117475" y="89281"/>
                    <a:pt x="115697" y="92964"/>
                    <a:pt x="113411" y="96266"/>
                  </a:cubicBezTo>
                  <a:cubicBezTo>
                    <a:pt x="111125" y="99568"/>
                    <a:pt x="108585" y="102743"/>
                    <a:pt x="105664" y="105664"/>
                  </a:cubicBezTo>
                  <a:cubicBezTo>
                    <a:pt x="102743" y="108585"/>
                    <a:pt x="99695" y="111125"/>
                    <a:pt x="96266" y="113411"/>
                  </a:cubicBezTo>
                  <a:cubicBezTo>
                    <a:pt x="92837" y="115697"/>
                    <a:pt x="89281" y="117602"/>
                    <a:pt x="85598" y="119126"/>
                  </a:cubicBezTo>
                  <a:cubicBezTo>
                    <a:pt x="81915" y="120650"/>
                    <a:pt x="77978" y="121793"/>
                    <a:pt x="73914" y="122682"/>
                  </a:cubicBezTo>
                  <a:cubicBezTo>
                    <a:pt x="69850" y="123571"/>
                    <a:pt x="65913" y="123825"/>
                    <a:pt x="61849" y="123825"/>
                  </a:cubicBezTo>
                  <a:cubicBezTo>
                    <a:pt x="57785" y="123825"/>
                    <a:pt x="53721" y="123444"/>
                    <a:pt x="49784" y="122682"/>
                  </a:cubicBezTo>
                  <a:cubicBezTo>
                    <a:pt x="45847" y="121920"/>
                    <a:pt x="41910" y="120777"/>
                    <a:pt x="38227" y="119126"/>
                  </a:cubicBezTo>
                  <a:cubicBezTo>
                    <a:pt x="34544" y="117475"/>
                    <a:pt x="30861" y="115697"/>
                    <a:pt x="27559" y="113411"/>
                  </a:cubicBezTo>
                  <a:cubicBezTo>
                    <a:pt x="24257" y="111125"/>
                    <a:pt x="21082" y="108585"/>
                    <a:pt x="18161" y="105664"/>
                  </a:cubicBezTo>
                  <a:cubicBezTo>
                    <a:pt x="15240" y="102743"/>
                    <a:pt x="12700" y="99695"/>
                    <a:pt x="10414" y="96266"/>
                  </a:cubicBezTo>
                  <a:cubicBezTo>
                    <a:pt x="8128" y="92837"/>
                    <a:pt x="6223" y="89408"/>
                    <a:pt x="4699" y="85598"/>
                  </a:cubicBezTo>
                  <a:cubicBezTo>
                    <a:pt x="3175" y="81788"/>
                    <a:pt x="2032" y="77978"/>
                    <a:pt x="1143" y="74041"/>
                  </a:cubicBezTo>
                  <a:cubicBezTo>
                    <a:pt x="254" y="70104"/>
                    <a:pt x="0" y="66040"/>
                    <a:pt x="0" y="61976"/>
                  </a:cubicBezTo>
                  <a:cubicBezTo>
                    <a:pt x="0" y="57912"/>
                    <a:pt x="381" y="53848"/>
                    <a:pt x="1143" y="49911"/>
                  </a:cubicBezTo>
                  <a:cubicBezTo>
                    <a:pt x="1905" y="45974"/>
                    <a:pt x="3048" y="42037"/>
                    <a:pt x="4699" y="38354"/>
                  </a:cubicBezTo>
                  <a:cubicBezTo>
                    <a:pt x="6350" y="34671"/>
                    <a:pt x="8128" y="30988"/>
                    <a:pt x="10414" y="27686"/>
                  </a:cubicBezTo>
                  <a:cubicBezTo>
                    <a:pt x="12700" y="24384"/>
                    <a:pt x="15240" y="21209"/>
                    <a:pt x="18161" y="18288"/>
                  </a:cubicBezTo>
                  <a:cubicBezTo>
                    <a:pt x="21082" y="15367"/>
                    <a:pt x="24130" y="12700"/>
                    <a:pt x="27559" y="10414"/>
                  </a:cubicBezTo>
                  <a:cubicBezTo>
                    <a:pt x="30988" y="8128"/>
                    <a:pt x="34544" y="6223"/>
                    <a:pt x="38227" y="4699"/>
                  </a:cubicBezTo>
                  <a:cubicBezTo>
                    <a:pt x="41910" y="3175"/>
                    <a:pt x="45847" y="1905"/>
                    <a:pt x="49784" y="1143"/>
                  </a:cubicBezTo>
                  <a:cubicBezTo>
                    <a:pt x="53721" y="381"/>
                    <a:pt x="57785" y="0"/>
                    <a:pt x="61976" y="0"/>
                  </a:cubicBezTo>
                  <a:cubicBezTo>
                    <a:pt x="66167" y="0"/>
                    <a:pt x="70104" y="381"/>
                    <a:pt x="74041" y="1143"/>
                  </a:cubicBezTo>
                  <a:cubicBezTo>
                    <a:pt x="77978" y="1905"/>
                    <a:pt x="81915" y="3175"/>
                    <a:pt x="85725" y="4699"/>
                  </a:cubicBezTo>
                  <a:cubicBezTo>
                    <a:pt x="89535" y="6223"/>
                    <a:pt x="93091" y="8128"/>
                    <a:pt x="96393" y="10414"/>
                  </a:cubicBezTo>
                  <a:cubicBezTo>
                    <a:pt x="99695" y="12700"/>
                    <a:pt x="102870" y="15240"/>
                    <a:pt x="105791" y="18161"/>
                  </a:cubicBezTo>
                  <a:cubicBezTo>
                    <a:pt x="108712" y="21082"/>
                    <a:pt x="111252" y="24130"/>
                    <a:pt x="113538" y="27559"/>
                  </a:cubicBezTo>
                  <a:cubicBezTo>
                    <a:pt x="115824" y="30988"/>
                    <a:pt x="117729" y="34544"/>
                    <a:pt x="119253" y="38227"/>
                  </a:cubicBezTo>
                  <a:cubicBezTo>
                    <a:pt x="120777" y="41910"/>
                    <a:pt x="122047" y="45847"/>
                    <a:pt x="122809" y="49784"/>
                  </a:cubicBezTo>
                  <a:cubicBezTo>
                    <a:pt x="123571" y="53721"/>
                    <a:pt x="123952" y="57785"/>
                    <a:pt x="123952" y="61849"/>
                  </a:cubicBezTo>
                </a:path>
              </a:pathLst>
            </a:custGeom>
            <a:solidFill>
              <a:srgbClr val="000000"/>
            </a:solidFill>
          </p:spPr>
        </p:sp>
      </p:grpSp>
      <p:grpSp>
        <p:nvGrpSpPr>
          <p:cNvPr id="10" name="Group 10"/>
          <p:cNvGrpSpPr>
            <a:grpSpLocks noChangeAspect="1"/>
          </p:cNvGrpSpPr>
          <p:nvPr/>
        </p:nvGrpSpPr>
        <p:grpSpPr>
          <a:xfrm>
            <a:off x="6965737" y="7310542"/>
            <a:ext cx="123825" cy="123825"/>
            <a:chOff x="0" y="0"/>
            <a:chExt cx="123825" cy="123825"/>
          </a:xfrm>
        </p:grpSpPr>
        <p:sp>
          <p:nvSpPr>
            <p:cNvPr id="11" name="Freeform 11"/>
            <p:cNvSpPr/>
            <p:nvPr/>
          </p:nvSpPr>
          <p:spPr>
            <a:xfrm>
              <a:off x="0" y="0"/>
              <a:ext cx="123952" cy="123825"/>
            </a:xfrm>
            <a:custGeom>
              <a:avLst/>
              <a:gdLst/>
              <a:ahLst/>
              <a:cxnLst/>
              <a:rect l="l" t="t" r="r" b="b"/>
              <a:pathLst>
                <a:path w="123952" h="123825">
                  <a:moveTo>
                    <a:pt x="123825" y="61976"/>
                  </a:moveTo>
                  <a:cubicBezTo>
                    <a:pt x="123825" y="66040"/>
                    <a:pt x="123444" y="70104"/>
                    <a:pt x="122682" y="74041"/>
                  </a:cubicBezTo>
                  <a:cubicBezTo>
                    <a:pt x="121920" y="77978"/>
                    <a:pt x="120777" y="81915"/>
                    <a:pt x="119126" y="85598"/>
                  </a:cubicBezTo>
                  <a:cubicBezTo>
                    <a:pt x="117475" y="89281"/>
                    <a:pt x="115697" y="92964"/>
                    <a:pt x="113411" y="96266"/>
                  </a:cubicBezTo>
                  <a:cubicBezTo>
                    <a:pt x="111125" y="99568"/>
                    <a:pt x="108585" y="102743"/>
                    <a:pt x="105664" y="105664"/>
                  </a:cubicBezTo>
                  <a:cubicBezTo>
                    <a:pt x="102743" y="108585"/>
                    <a:pt x="99695" y="111125"/>
                    <a:pt x="96266" y="113411"/>
                  </a:cubicBezTo>
                  <a:cubicBezTo>
                    <a:pt x="92837" y="115697"/>
                    <a:pt x="89281" y="117602"/>
                    <a:pt x="85598" y="119126"/>
                  </a:cubicBezTo>
                  <a:cubicBezTo>
                    <a:pt x="81915" y="120650"/>
                    <a:pt x="77978" y="121793"/>
                    <a:pt x="73914" y="122682"/>
                  </a:cubicBezTo>
                  <a:cubicBezTo>
                    <a:pt x="69850" y="123571"/>
                    <a:pt x="65913" y="123825"/>
                    <a:pt x="61849" y="123825"/>
                  </a:cubicBezTo>
                  <a:cubicBezTo>
                    <a:pt x="57785" y="123825"/>
                    <a:pt x="53721" y="123444"/>
                    <a:pt x="49784" y="122682"/>
                  </a:cubicBezTo>
                  <a:cubicBezTo>
                    <a:pt x="45847" y="121920"/>
                    <a:pt x="41910" y="120777"/>
                    <a:pt x="38227" y="119126"/>
                  </a:cubicBezTo>
                  <a:cubicBezTo>
                    <a:pt x="34544" y="117475"/>
                    <a:pt x="30861" y="115697"/>
                    <a:pt x="27559" y="113411"/>
                  </a:cubicBezTo>
                  <a:cubicBezTo>
                    <a:pt x="24257" y="111125"/>
                    <a:pt x="21082" y="108585"/>
                    <a:pt x="18161" y="105664"/>
                  </a:cubicBezTo>
                  <a:cubicBezTo>
                    <a:pt x="15240" y="102743"/>
                    <a:pt x="12700" y="99695"/>
                    <a:pt x="10414" y="96266"/>
                  </a:cubicBezTo>
                  <a:cubicBezTo>
                    <a:pt x="8128" y="92837"/>
                    <a:pt x="6223" y="89408"/>
                    <a:pt x="4699" y="85598"/>
                  </a:cubicBezTo>
                  <a:cubicBezTo>
                    <a:pt x="3175" y="81788"/>
                    <a:pt x="2032" y="77978"/>
                    <a:pt x="1143" y="74041"/>
                  </a:cubicBezTo>
                  <a:cubicBezTo>
                    <a:pt x="254" y="70104"/>
                    <a:pt x="0" y="66040"/>
                    <a:pt x="0" y="61976"/>
                  </a:cubicBezTo>
                  <a:cubicBezTo>
                    <a:pt x="0" y="57912"/>
                    <a:pt x="381" y="53848"/>
                    <a:pt x="1143" y="49911"/>
                  </a:cubicBezTo>
                  <a:cubicBezTo>
                    <a:pt x="1905" y="45974"/>
                    <a:pt x="3048" y="42037"/>
                    <a:pt x="4699" y="38354"/>
                  </a:cubicBezTo>
                  <a:cubicBezTo>
                    <a:pt x="6350" y="34671"/>
                    <a:pt x="8128" y="30988"/>
                    <a:pt x="10414" y="27686"/>
                  </a:cubicBezTo>
                  <a:cubicBezTo>
                    <a:pt x="12700" y="24384"/>
                    <a:pt x="15240" y="21209"/>
                    <a:pt x="18161" y="18288"/>
                  </a:cubicBezTo>
                  <a:cubicBezTo>
                    <a:pt x="21082" y="15367"/>
                    <a:pt x="24130" y="12700"/>
                    <a:pt x="27559" y="10414"/>
                  </a:cubicBezTo>
                  <a:cubicBezTo>
                    <a:pt x="30988" y="8128"/>
                    <a:pt x="34544" y="6223"/>
                    <a:pt x="38227" y="4699"/>
                  </a:cubicBezTo>
                  <a:cubicBezTo>
                    <a:pt x="41910" y="3175"/>
                    <a:pt x="45847" y="1905"/>
                    <a:pt x="49784" y="1143"/>
                  </a:cubicBezTo>
                  <a:cubicBezTo>
                    <a:pt x="53721" y="381"/>
                    <a:pt x="57785" y="0"/>
                    <a:pt x="61976" y="0"/>
                  </a:cubicBezTo>
                  <a:cubicBezTo>
                    <a:pt x="66167" y="0"/>
                    <a:pt x="70104" y="381"/>
                    <a:pt x="74041" y="1143"/>
                  </a:cubicBezTo>
                  <a:cubicBezTo>
                    <a:pt x="77978" y="1905"/>
                    <a:pt x="81915" y="3175"/>
                    <a:pt x="85725" y="4699"/>
                  </a:cubicBezTo>
                  <a:cubicBezTo>
                    <a:pt x="89535" y="6223"/>
                    <a:pt x="93091" y="8128"/>
                    <a:pt x="96393" y="10414"/>
                  </a:cubicBezTo>
                  <a:cubicBezTo>
                    <a:pt x="99695" y="12700"/>
                    <a:pt x="102870" y="15240"/>
                    <a:pt x="105791" y="18161"/>
                  </a:cubicBezTo>
                  <a:cubicBezTo>
                    <a:pt x="108712" y="21082"/>
                    <a:pt x="111252" y="24130"/>
                    <a:pt x="113538" y="27559"/>
                  </a:cubicBezTo>
                  <a:cubicBezTo>
                    <a:pt x="115824" y="30988"/>
                    <a:pt x="117729" y="34544"/>
                    <a:pt x="119253" y="38227"/>
                  </a:cubicBezTo>
                  <a:cubicBezTo>
                    <a:pt x="120777" y="41910"/>
                    <a:pt x="122047" y="45847"/>
                    <a:pt x="122809" y="49784"/>
                  </a:cubicBezTo>
                  <a:cubicBezTo>
                    <a:pt x="123571" y="53721"/>
                    <a:pt x="123952" y="57785"/>
                    <a:pt x="123952" y="61849"/>
                  </a:cubicBezTo>
                </a:path>
              </a:pathLst>
            </a:custGeom>
            <a:solidFill>
              <a:srgbClr val="000000"/>
            </a:solidFill>
          </p:spPr>
        </p:sp>
      </p:grpSp>
      <p:sp>
        <p:nvSpPr>
          <p:cNvPr id="12" name="TextBox 12"/>
          <p:cNvSpPr txBox="1"/>
          <p:nvPr/>
        </p:nvSpPr>
        <p:spPr>
          <a:xfrm>
            <a:off x="6788096" y="723329"/>
            <a:ext cx="9706966" cy="906475"/>
          </a:xfrm>
          <a:prstGeom prst="rect">
            <a:avLst/>
          </a:prstGeom>
        </p:spPr>
        <p:txBody>
          <a:bodyPr lIns="0" tIns="0" rIns="0" bIns="0" rtlCol="0" anchor="t">
            <a:spAutoFit/>
          </a:bodyPr>
          <a:lstStyle/>
          <a:p>
            <a:pPr algn="l">
              <a:lnSpc>
                <a:spcPts val="3599"/>
              </a:lnSpc>
            </a:pPr>
            <a:r>
              <a:rPr lang="en-US" sz="3103" b="1" i="1" spc="15">
                <a:solidFill>
                  <a:srgbClr val="000000"/>
                </a:solidFill>
                <a:latin typeface="IBM Plex Sans Bold Italics"/>
                <a:ea typeface="IBM Plex Sans Bold Italics"/>
                <a:cs typeface="IBM Plex Sans Bold Italics"/>
                <a:sym typeface="IBM Plex Sans Bold Italics"/>
              </a:rPr>
              <a:t>The analysis of price ranges and average expenditure reveals the following insights:</a:t>
            </a:r>
          </a:p>
        </p:txBody>
      </p:sp>
      <p:sp>
        <p:nvSpPr>
          <p:cNvPr id="13" name="TextBox 13"/>
          <p:cNvSpPr txBox="1"/>
          <p:nvPr/>
        </p:nvSpPr>
        <p:spPr>
          <a:xfrm>
            <a:off x="7272023" y="2094928"/>
            <a:ext cx="10402834" cy="7335860"/>
          </a:xfrm>
          <a:prstGeom prst="rect">
            <a:avLst/>
          </a:prstGeom>
        </p:spPr>
        <p:txBody>
          <a:bodyPr lIns="0" tIns="0" rIns="0" bIns="0" rtlCol="0" anchor="t">
            <a:spAutoFit/>
          </a:bodyPr>
          <a:lstStyle/>
          <a:p>
            <a:pPr algn="just">
              <a:lnSpc>
                <a:spcPts val="3618"/>
              </a:lnSpc>
            </a:pPr>
            <a:r>
              <a:rPr lang="en-US" sz="3010" b="1" spc="15">
                <a:solidFill>
                  <a:srgbClr val="000000"/>
                </a:solidFill>
                <a:latin typeface="IBM Plex Sans Bold"/>
                <a:ea typeface="IBM Plex Sans Bold"/>
                <a:cs typeface="IBM Plex Sans Bold"/>
                <a:sym typeface="IBM Plex Sans Bold"/>
              </a:rPr>
              <a:t>Price Range Distribution:</a:t>
            </a:r>
            <a:r>
              <a:rPr lang="en-US" sz="3010" spc="15">
                <a:solidFill>
                  <a:srgbClr val="000000"/>
                </a:solidFill>
                <a:latin typeface="IBM Plex Sans"/>
                <a:ea typeface="IBM Plex Sans"/>
                <a:cs typeface="IBM Plex Sans"/>
                <a:sym typeface="IBM Plex Sans"/>
              </a:rPr>
              <a:t> Most restaurants fall within mid- range price categories, indicating a broad consumer preference for affordable dining options. </a:t>
            </a:r>
            <a:r>
              <a:rPr lang="en-US" sz="3010" b="1" spc="15">
                <a:solidFill>
                  <a:srgbClr val="000000"/>
                </a:solidFill>
                <a:latin typeface="IBM Plex Sans Bold"/>
                <a:ea typeface="IBM Plex Sans Bold"/>
                <a:cs typeface="IBM Plex Sans Bold"/>
                <a:sym typeface="IBM Plex Sans Bold"/>
              </a:rPr>
              <a:t>Average Expenditure: </a:t>
            </a:r>
            <a:r>
              <a:rPr lang="en-US" sz="3010" spc="15">
                <a:solidFill>
                  <a:srgbClr val="000000"/>
                </a:solidFill>
                <a:latin typeface="IBM Plex Sans"/>
                <a:ea typeface="IBM Plex Sans"/>
                <a:cs typeface="IBM Plex Sans"/>
                <a:sym typeface="IBM Plex Sans"/>
              </a:rPr>
              <a:t>As the price range increases, the average expenditure for two people also rises, with higher-end restaurants reflecting more substantial bills. This trend suggests that customers are willing to spend more in premium establishments for a superior dining experience.  </a:t>
            </a:r>
            <a:r>
              <a:rPr lang="en-US" sz="3010" b="1" spc="15">
                <a:solidFill>
                  <a:srgbClr val="000000"/>
                </a:solidFill>
                <a:latin typeface="IBM Plex Sans Bold"/>
                <a:ea typeface="IBM Plex Sans Bold"/>
                <a:cs typeface="IBM Plex Sans Bold"/>
                <a:sym typeface="IBM Plex Sans Bold"/>
              </a:rPr>
              <a:t>Impact on Customer Ratings:</a:t>
            </a:r>
            <a:r>
              <a:rPr lang="en-US" sz="3010" spc="15">
                <a:solidFill>
                  <a:srgbClr val="000000"/>
                </a:solidFill>
                <a:latin typeface="IBM Plex Sans"/>
                <a:ea typeface="IBM Plex Sans"/>
                <a:cs typeface="IBM Plex Sans"/>
                <a:sym typeface="IBM Plex Sans"/>
              </a:rPr>
              <a:t> Higher-priced restaurants tend to have better ratings, potentially due to the enhanced dining experience they offer. However, mid- range and budget restaurants maintain solid ratings, indicating that value for money is also a signiﬁcant factor.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4"/>
            <a:stretch>
              <a:fillRect/>
            </a:stretch>
          </a:blipFill>
        </p:spPr>
      </p:sp>
      <p:sp>
        <p:nvSpPr>
          <p:cNvPr id="4" name="Freeform 4"/>
          <p:cNvSpPr/>
          <p:nvPr/>
        </p:nvSpPr>
        <p:spPr>
          <a:xfrm>
            <a:off x="523942" y="5122516"/>
            <a:ext cx="4914900" cy="4331198"/>
          </a:xfrm>
          <a:custGeom>
            <a:avLst/>
            <a:gdLst/>
            <a:ahLst/>
            <a:cxnLst/>
            <a:rect l="l" t="t" r="r" b="b"/>
            <a:pathLst>
              <a:path w="4914900" h="4331198">
                <a:moveTo>
                  <a:pt x="0" y="0"/>
                </a:moveTo>
                <a:lnTo>
                  <a:pt x="4914900" y="0"/>
                </a:lnTo>
                <a:lnTo>
                  <a:pt x="4914900" y="4331199"/>
                </a:lnTo>
                <a:lnTo>
                  <a:pt x="0" y="4331199"/>
                </a:lnTo>
                <a:lnTo>
                  <a:pt x="0" y="0"/>
                </a:lnTo>
                <a:close/>
              </a:path>
            </a:pathLst>
          </a:custGeom>
          <a:blipFill>
            <a:blip r:embed="rId5"/>
            <a:stretch>
              <a:fillRect b="-61"/>
            </a:stretch>
          </a:blipFill>
        </p:spPr>
      </p:sp>
      <p:sp>
        <p:nvSpPr>
          <p:cNvPr id="5" name="Freeform 5"/>
          <p:cNvSpPr/>
          <p:nvPr/>
        </p:nvSpPr>
        <p:spPr>
          <a:xfrm>
            <a:off x="273320" y="948852"/>
            <a:ext cx="5438775" cy="3971325"/>
          </a:xfrm>
          <a:custGeom>
            <a:avLst/>
            <a:gdLst/>
            <a:ahLst/>
            <a:cxnLst/>
            <a:rect l="l" t="t" r="r" b="b"/>
            <a:pathLst>
              <a:path w="5438775" h="3971325">
                <a:moveTo>
                  <a:pt x="0" y="0"/>
                </a:moveTo>
                <a:lnTo>
                  <a:pt x="5438775" y="0"/>
                </a:lnTo>
                <a:lnTo>
                  <a:pt x="5438775" y="3971325"/>
                </a:lnTo>
                <a:lnTo>
                  <a:pt x="0" y="3971325"/>
                </a:lnTo>
                <a:lnTo>
                  <a:pt x="0" y="0"/>
                </a:lnTo>
                <a:close/>
              </a:path>
            </a:pathLst>
          </a:custGeom>
          <a:blipFill>
            <a:blip r:embed="rId6"/>
            <a:stretch>
              <a:fillRect b="-15"/>
            </a:stretch>
          </a:blipFill>
        </p:spPr>
      </p:sp>
      <p:sp>
        <p:nvSpPr>
          <p:cNvPr id="6" name="Freeform 6"/>
          <p:cNvSpPr/>
          <p:nvPr/>
        </p:nvSpPr>
        <p:spPr>
          <a:xfrm>
            <a:off x="12787503" y="729739"/>
            <a:ext cx="5500459" cy="8782050"/>
          </a:xfrm>
          <a:custGeom>
            <a:avLst/>
            <a:gdLst/>
            <a:ahLst/>
            <a:cxnLst/>
            <a:rect l="l" t="t" r="r" b="b"/>
            <a:pathLst>
              <a:path w="5500459" h="8782050">
                <a:moveTo>
                  <a:pt x="0" y="0"/>
                </a:moveTo>
                <a:lnTo>
                  <a:pt x="5500459" y="0"/>
                </a:lnTo>
                <a:lnTo>
                  <a:pt x="5500459" y="8782050"/>
                </a:lnTo>
                <a:lnTo>
                  <a:pt x="0" y="8782050"/>
                </a:lnTo>
                <a:lnTo>
                  <a:pt x="0" y="0"/>
                </a:lnTo>
                <a:close/>
              </a:path>
            </a:pathLst>
          </a:custGeom>
          <a:blipFill>
            <a:blip r:embed="rId7"/>
            <a:stretch>
              <a:fillRect l="-14054" r="-169420"/>
            </a:stretch>
          </a:blipFill>
        </p:spPr>
      </p:sp>
      <p:sp>
        <p:nvSpPr>
          <p:cNvPr id="7" name="TextBox 7"/>
          <p:cNvSpPr txBox="1"/>
          <p:nvPr/>
        </p:nvSpPr>
        <p:spPr>
          <a:xfrm>
            <a:off x="5881154" y="971998"/>
            <a:ext cx="6734080" cy="8412480"/>
          </a:xfrm>
          <a:prstGeom prst="rect">
            <a:avLst/>
          </a:prstGeom>
        </p:spPr>
        <p:txBody>
          <a:bodyPr lIns="0" tIns="0" rIns="0" bIns="0" rtlCol="0" anchor="t">
            <a:spAutoFit/>
          </a:bodyPr>
          <a:lstStyle/>
          <a:p>
            <a:pPr algn="l">
              <a:lnSpc>
                <a:spcPts val="4133"/>
              </a:lnSpc>
            </a:pPr>
            <a:r>
              <a:rPr lang="en-US" sz="3450" spc="17">
                <a:solidFill>
                  <a:srgbClr val="000000"/>
                </a:solidFill>
                <a:latin typeface="IBM Plex Sans"/>
                <a:ea typeface="IBM Plex Sans"/>
                <a:cs typeface="IBM Plex Sans"/>
                <a:sym typeface="IBM Plex Sans"/>
              </a:rPr>
              <a:t>Restaurants offering online delivery and table booking services generally receive higher customer ratings, reflecting the growing demand for convenience. The data shows that these services positively influence customer satisfaction, with online delivery being more common in higher-priced establishments. Table booking, on the other hand, is more prevalent in mid-range to high- end restaurants, indicating that customers value the flexibility and ease these services provide.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697" y="9753600"/>
            <a:ext cx="18275303" cy="63503"/>
          </a:xfrm>
          <a:custGeom>
            <a:avLst/>
            <a:gdLst/>
            <a:ahLst/>
            <a:cxnLst/>
            <a:rect l="l" t="t" r="r" b="b"/>
            <a:pathLst>
              <a:path w="18275303" h="63503">
                <a:moveTo>
                  <a:pt x="0" y="0"/>
                </a:moveTo>
                <a:lnTo>
                  <a:pt x="18275303" y="0"/>
                </a:lnTo>
                <a:lnTo>
                  <a:pt x="18275303" y="63503"/>
                </a:lnTo>
                <a:lnTo>
                  <a:pt x="0" y="63503"/>
                </a:lnTo>
                <a:lnTo>
                  <a:pt x="0" y="0"/>
                </a:lnTo>
                <a:close/>
              </a:path>
            </a:pathLst>
          </a:custGeom>
          <a:blipFill>
            <a:blip r:embed="rId4"/>
            <a:stretch>
              <a:fillRect/>
            </a:stretch>
          </a:blipFill>
        </p:spPr>
      </p:sp>
      <p:sp>
        <p:nvSpPr>
          <p:cNvPr id="4" name="Freeform 4"/>
          <p:cNvSpPr/>
          <p:nvPr/>
        </p:nvSpPr>
        <p:spPr>
          <a:xfrm>
            <a:off x="11849991" y="968016"/>
            <a:ext cx="5972165" cy="8597351"/>
          </a:xfrm>
          <a:custGeom>
            <a:avLst/>
            <a:gdLst/>
            <a:ahLst/>
            <a:cxnLst/>
            <a:rect l="l" t="t" r="r" b="b"/>
            <a:pathLst>
              <a:path w="5972165" h="8597351">
                <a:moveTo>
                  <a:pt x="0" y="0"/>
                </a:moveTo>
                <a:lnTo>
                  <a:pt x="5972165" y="0"/>
                </a:lnTo>
                <a:lnTo>
                  <a:pt x="5972165" y="8597351"/>
                </a:lnTo>
                <a:lnTo>
                  <a:pt x="0" y="8597351"/>
                </a:lnTo>
                <a:lnTo>
                  <a:pt x="0" y="0"/>
                </a:lnTo>
                <a:close/>
              </a:path>
            </a:pathLst>
          </a:custGeom>
          <a:blipFill>
            <a:blip r:embed="rId5"/>
            <a:stretch>
              <a:fillRect b="-43"/>
            </a:stretch>
          </a:blipFill>
        </p:spPr>
      </p:sp>
      <p:sp>
        <p:nvSpPr>
          <p:cNvPr id="5" name="TextBox 5"/>
          <p:cNvSpPr txBox="1"/>
          <p:nvPr/>
        </p:nvSpPr>
        <p:spPr>
          <a:xfrm>
            <a:off x="939660" y="1444838"/>
            <a:ext cx="10380993" cy="7976543"/>
          </a:xfrm>
          <a:prstGeom prst="rect">
            <a:avLst/>
          </a:prstGeom>
        </p:spPr>
        <p:txBody>
          <a:bodyPr lIns="0" tIns="0" rIns="0" bIns="0" rtlCol="0" anchor="t">
            <a:spAutoFit/>
          </a:bodyPr>
          <a:lstStyle/>
          <a:p>
            <a:pPr algn="just">
              <a:lnSpc>
                <a:spcPts val="3545"/>
              </a:lnSpc>
            </a:pPr>
            <a:r>
              <a:rPr lang="en-US" sz="2925" b="1" spc="14" dirty="0">
                <a:solidFill>
                  <a:srgbClr val="332C2C"/>
                </a:solidFill>
                <a:latin typeface="IBM Plex Sans Bold"/>
                <a:ea typeface="IBM Plex Sans Bold"/>
                <a:cs typeface="IBM Plex Sans Bold"/>
                <a:sym typeface="IBM Plex Sans Bold"/>
              </a:rPr>
              <a:t>Canada: </a:t>
            </a:r>
            <a:r>
              <a:rPr lang="en-US" sz="2925" spc="14" dirty="0">
                <a:solidFill>
                  <a:srgbClr val="332C2C"/>
                </a:solidFill>
                <a:latin typeface="IBM Plex Sans"/>
                <a:ea typeface="IBM Plex Sans"/>
                <a:cs typeface="IBM Plex Sans"/>
                <a:sym typeface="IBM Plex Sans"/>
              </a:rPr>
              <a:t>Food expenditure varies by region, with higher costs in cities like Toronto and Vancouver, and more moderate costs in smaller towns. </a:t>
            </a:r>
            <a:endParaRPr lang="en-US" sz="2925" spc="14" dirty="0" smtClean="0">
              <a:solidFill>
                <a:srgbClr val="332C2C"/>
              </a:solidFill>
              <a:latin typeface="IBM Plex Sans"/>
              <a:ea typeface="IBM Plex Sans"/>
              <a:cs typeface="IBM Plex Sans"/>
              <a:sym typeface="IBM Plex Sans"/>
            </a:endParaRPr>
          </a:p>
          <a:p>
            <a:pPr algn="just">
              <a:lnSpc>
                <a:spcPts val="3545"/>
              </a:lnSpc>
            </a:pPr>
            <a:endParaRPr lang="en-US" sz="2925" b="1" spc="14" dirty="0">
              <a:solidFill>
                <a:srgbClr val="332C2C"/>
              </a:solidFill>
              <a:latin typeface="IBM Plex Sans"/>
              <a:ea typeface="IBM Plex Sans Bold"/>
              <a:cs typeface="IBM Plex Sans Bold"/>
              <a:sym typeface="IBM Plex Sans"/>
            </a:endParaRPr>
          </a:p>
          <a:p>
            <a:pPr algn="just">
              <a:lnSpc>
                <a:spcPts val="3545"/>
              </a:lnSpc>
            </a:pPr>
            <a:r>
              <a:rPr lang="en-US" sz="2925" b="1" spc="14" dirty="0" smtClean="0">
                <a:solidFill>
                  <a:srgbClr val="332C2C"/>
                </a:solidFill>
                <a:latin typeface="IBM Plex Sans Bold"/>
                <a:ea typeface="IBM Plex Sans Bold"/>
                <a:cs typeface="IBM Plex Sans Bold"/>
                <a:sym typeface="IBM Plex Sans Bold"/>
              </a:rPr>
              <a:t>Indonesia</a:t>
            </a:r>
            <a:r>
              <a:rPr lang="en-US" sz="2925" b="1" spc="14" dirty="0">
                <a:solidFill>
                  <a:srgbClr val="332C2C"/>
                </a:solidFill>
                <a:latin typeface="IBM Plex Sans Bold"/>
                <a:ea typeface="IBM Plex Sans Bold"/>
                <a:cs typeface="IBM Plex Sans Bold"/>
                <a:sym typeface="IBM Plex Sans Bold"/>
              </a:rPr>
              <a:t>: </a:t>
            </a:r>
            <a:r>
              <a:rPr lang="en-US" sz="2925" spc="14" dirty="0">
                <a:solidFill>
                  <a:srgbClr val="332C2C"/>
                </a:solidFill>
                <a:latin typeface="IBM Plex Sans"/>
                <a:ea typeface="IBM Plex Sans"/>
                <a:cs typeface="IBM Plex Sans"/>
                <a:sym typeface="IBM Plex Sans"/>
              </a:rPr>
              <a:t>Food costs are generally low outside major cities like Jakarta and Bali, with budget-friendly options in smaller towns.</a:t>
            </a:r>
          </a:p>
          <a:p>
            <a:pPr algn="just">
              <a:lnSpc>
                <a:spcPts val="7312"/>
              </a:lnSpc>
            </a:pPr>
            <a:r>
              <a:rPr lang="en-US" sz="2925" b="1" spc="14" dirty="0">
                <a:solidFill>
                  <a:srgbClr val="332C2C"/>
                </a:solidFill>
                <a:latin typeface="IBM Plex Sans Bold"/>
                <a:ea typeface="IBM Plex Sans Bold"/>
                <a:cs typeface="IBM Plex Sans Bold"/>
                <a:sym typeface="IBM Plex Sans Bold"/>
              </a:rPr>
              <a:t>Brazil: </a:t>
            </a:r>
            <a:r>
              <a:rPr lang="en-US" sz="2925" spc="14" dirty="0">
                <a:solidFill>
                  <a:srgbClr val="332C2C"/>
                </a:solidFill>
                <a:latin typeface="IBM Plex Sans"/>
                <a:ea typeface="IBM Plex Sans"/>
                <a:cs typeface="IBM Plex Sans"/>
                <a:sym typeface="IBM Plex Sans"/>
              </a:rPr>
              <a:t>Dining expenses are moderate, with higher costs in</a:t>
            </a:r>
          </a:p>
          <a:p>
            <a:pPr algn="just">
              <a:lnSpc>
                <a:spcPts val="1462"/>
              </a:lnSpc>
            </a:pPr>
            <a:r>
              <a:rPr lang="en-US" sz="2925" spc="14" dirty="0">
                <a:solidFill>
                  <a:srgbClr val="332C2C"/>
                </a:solidFill>
                <a:latin typeface="IBM Plex Sans"/>
                <a:ea typeface="IBM Plex Sans"/>
                <a:cs typeface="IBM Plex Sans"/>
                <a:sym typeface="IBM Plex Sans"/>
              </a:rPr>
              <a:t>cities like São Paulo and Rio, and more affordable options in</a:t>
            </a:r>
          </a:p>
          <a:p>
            <a:pPr algn="just">
              <a:lnSpc>
                <a:spcPts val="5738"/>
              </a:lnSpc>
            </a:pPr>
            <a:r>
              <a:rPr lang="en-US" sz="2925" spc="14" dirty="0">
                <a:solidFill>
                  <a:srgbClr val="332C2C"/>
                </a:solidFill>
                <a:latin typeface="IBM Plex Sans"/>
                <a:ea typeface="IBM Plex Sans"/>
                <a:cs typeface="IBM Plex Sans"/>
                <a:sym typeface="IBM Plex Sans"/>
              </a:rPr>
              <a:t>regional areas.</a:t>
            </a:r>
          </a:p>
          <a:p>
            <a:pPr algn="just">
              <a:lnSpc>
                <a:spcPts val="7312"/>
              </a:lnSpc>
            </a:pPr>
            <a:r>
              <a:rPr lang="en-US" sz="2925" b="1" spc="14" dirty="0">
                <a:solidFill>
                  <a:srgbClr val="332C2C"/>
                </a:solidFill>
                <a:latin typeface="IBM Plex Sans Bold"/>
                <a:ea typeface="IBM Plex Sans Bold"/>
                <a:cs typeface="IBM Plex Sans Bold"/>
                <a:sym typeface="IBM Plex Sans Bold"/>
              </a:rPr>
              <a:t>South Africa: </a:t>
            </a:r>
            <a:r>
              <a:rPr lang="en-US" sz="2925" spc="14" dirty="0">
                <a:solidFill>
                  <a:srgbClr val="332C2C"/>
                </a:solidFill>
                <a:latin typeface="IBM Plex Sans"/>
                <a:ea typeface="IBM Plex Sans"/>
                <a:cs typeface="IBM Plex Sans"/>
                <a:sym typeface="IBM Plex Sans"/>
              </a:rPr>
              <a:t>Food expenditure is lower outside major cities</a:t>
            </a:r>
          </a:p>
          <a:p>
            <a:pPr algn="just">
              <a:lnSpc>
                <a:spcPts val="1462"/>
              </a:lnSpc>
            </a:pPr>
            <a:r>
              <a:rPr lang="en-US" sz="2925" spc="14" dirty="0">
                <a:solidFill>
                  <a:srgbClr val="332C2C"/>
                </a:solidFill>
                <a:latin typeface="IBM Plex Sans"/>
                <a:ea typeface="IBM Plex Sans"/>
                <a:cs typeface="IBM Plex Sans"/>
                <a:sym typeface="IBM Plex Sans"/>
              </a:rPr>
              <a:t>like Cape Town, offering more affordable dining options in</a:t>
            </a:r>
          </a:p>
          <a:p>
            <a:pPr algn="just">
              <a:lnSpc>
                <a:spcPts val="5586"/>
              </a:lnSpc>
            </a:pPr>
            <a:r>
              <a:rPr lang="en-US" sz="2925" spc="14" dirty="0">
                <a:solidFill>
                  <a:srgbClr val="332C2C"/>
                </a:solidFill>
                <a:latin typeface="IBM Plex Sans"/>
                <a:ea typeface="IBM Plex Sans"/>
                <a:cs typeface="IBM Plex Sans"/>
                <a:sym typeface="IBM Plex Sans"/>
              </a:rPr>
              <a:t>smaller towns.</a:t>
            </a:r>
          </a:p>
          <a:p>
            <a:pPr algn="just">
              <a:lnSpc>
                <a:spcPts val="7312"/>
              </a:lnSpc>
            </a:pPr>
            <a:r>
              <a:rPr lang="en-US" sz="2925" b="1" spc="14" dirty="0">
                <a:solidFill>
                  <a:srgbClr val="332C2C"/>
                </a:solidFill>
                <a:latin typeface="IBM Plex Sans Bold"/>
                <a:ea typeface="IBM Plex Sans Bold"/>
                <a:cs typeface="IBM Plex Sans Bold"/>
                <a:sym typeface="IBM Plex Sans Bold"/>
              </a:rPr>
              <a:t>Philippines:</a:t>
            </a:r>
            <a:r>
              <a:rPr lang="en-US" sz="2925" spc="14" dirty="0">
                <a:solidFill>
                  <a:srgbClr val="332C2C"/>
                </a:solidFill>
                <a:latin typeface="IBM Plex Sans"/>
                <a:ea typeface="IBM Plex Sans"/>
                <a:cs typeface="IBM Plex Sans"/>
                <a:sym typeface="IBM Plex Sans"/>
              </a:rPr>
              <a:t> Food costs are generally low in smaller cities</a:t>
            </a:r>
          </a:p>
          <a:p>
            <a:pPr algn="just">
              <a:lnSpc>
                <a:spcPts val="1462"/>
              </a:lnSpc>
            </a:pPr>
            <a:r>
              <a:rPr lang="en-US" sz="2925" spc="14" dirty="0">
                <a:solidFill>
                  <a:srgbClr val="332C2C"/>
                </a:solidFill>
                <a:latin typeface="IBM Plex Sans"/>
                <a:ea typeface="IBM Plex Sans"/>
                <a:cs typeface="IBM Plex Sans"/>
                <a:sym typeface="IBM Plex Sans"/>
              </a:rPr>
              <a:t>like Cebu and Davao, with higher expenses in Metro Manila.</a:t>
            </a:r>
          </a:p>
        </p:txBody>
      </p:sp>
      <p:sp>
        <p:nvSpPr>
          <p:cNvPr id="7" name="TextBox 7"/>
          <p:cNvSpPr txBox="1"/>
          <p:nvPr/>
        </p:nvSpPr>
        <p:spPr>
          <a:xfrm>
            <a:off x="663073" y="473821"/>
            <a:ext cx="6271479" cy="988390"/>
          </a:xfrm>
          <a:prstGeom prst="rect">
            <a:avLst/>
          </a:prstGeom>
        </p:spPr>
        <p:txBody>
          <a:bodyPr lIns="0" tIns="0" rIns="0" bIns="0" rtlCol="0" anchor="t">
            <a:spAutoFit/>
          </a:bodyPr>
          <a:lstStyle/>
          <a:p>
            <a:pPr algn="l">
              <a:lnSpc>
                <a:spcPts val="8033"/>
              </a:lnSpc>
            </a:pPr>
            <a:r>
              <a:rPr lang="en-US" sz="5738" b="1">
                <a:solidFill>
                  <a:srgbClr val="000000"/>
                </a:solidFill>
                <a:latin typeface="Quicksand Bold"/>
                <a:ea typeface="Quicksand Bold"/>
                <a:cs typeface="Quicksand Bold"/>
                <a:sym typeface="Quicksand Bold"/>
              </a:rPr>
              <a:t>Food Expenditure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697" y="9753600"/>
            <a:ext cx="18275303" cy="63503"/>
          </a:xfrm>
          <a:custGeom>
            <a:avLst/>
            <a:gdLst/>
            <a:ahLst/>
            <a:cxnLst/>
            <a:rect l="l" t="t" r="r" b="b"/>
            <a:pathLst>
              <a:path w="18275303" h="63503">
                <a:moveTo>
                  <a:pt x="0" y="0"/>
                </a:moveTo>
                <a:lnTo>
                  <a:pt x="18275303" y="0"/>
                </a:lnTo>
                <a:lnTo>
                  <a:pt x="18275303" y="63503"/>
                </a:lnTo>
                <a:lnTo>
                  <a:pt x="0" y="63503"/>
                </a:lnTo>
                <a:lnTo>
                  <a:pt x="0" y="0"/>
                </a:lnTo>
                <a:close/>
              </a:path>
            </a:pathLst>
          </a:custGeom>
          <a:blipFill>
            <a:blip r:embed="rId4"/>
            <a:stretch>
              <a:fillRect/>
            </a:stretch>
          </a:blipFill>
        </p:spPr>
      </p:sp>
      <p:sp>
        <p:nvSpPr>
          <p:cNvPr id="4" name="TextBox 4"/>
          <p:cNvSpPr txBox="1"/>
          <p:nvPr/>
        </p:nvSpPr>
        <p:spPr>
          <a:xfrm>
            <a:off x="311906" y="802996"/>
            <a:ext cx="4421810" cy="512445"/>
          </a:xfrm>
          <a:prstGeom prst="rect">
            <a:avLst/>
          </a:prstGeom>
        </p:spPr>
        <p:txBody>
          <a:bodyPr lIns="0" tIns="0" rIns="0" bIns="0" rtlCol="0" anchor="t">
            <a:spAutoFit/>
          </a:bodyPr>
          <a:lstStyle/>
          <a:p>
            <a:pPr algn="l">
              <a:lnSpc>
                <a:spcPts val="4221"/>
              </a:lnSpc>
            </a:pPr>
            <a:r>
              <a:rPr lang="en-US" sz="3015" b="1" i="1" spc="15">
                <a:solidFill>
                  <a:srgbClr val="332C2C"/>
                </a:solidFill>
                <a:latin typeface="IBM Plex Sans Bold Italics"/>
                <a:ea typeface="IBM Plex Sans Bold Italics"/>
                <a:cs typeface="IBM Plex Sans Bold Italics"/>
                <a:sym typeface="IBM Plex Sans Bold Italics"/>
              </a:rPr>
              <a:t>Countries with Potential:</a:t>
            </a:r>
          </a:p>
        </p:txBody>
      </p:sp>
      <p:sp>
        <p:nvSpPr>
          <p:cNvPr id="5" name="TextBox 5"/>
          <p:cNvSpPr txBox="1"/>
          <p:nvPr/>
        </p:nvSpPr>
        <p:spPr>
          <a:xfrm>
            <a:off x="725405" y="1738179"/>
            <a:ext cx="17533344" cy="7817358"/>
          </a:xfrm>
          <a:prstGeom prst="rect">
            <a:avLst/>
          </a:prstGeom>
        </p:spPr>
        <p:txBody>
          <a:bodyPr lIns="0" tIns="0" rIns="0" bIns="0" rtlCol="0" anchor="t">
            <a:spAutoFit/>
          </a:bodyPr>
          <a:lstStyle/>
          <a:p>
            <a:pPr algn="l">
              <a:lnSpc>
                <a:spcPts val="3319"/>
              </a:lnSpc>
            </a:pPr>
            <a:r>
              <a:rPr lang="en-US" sz="2752" b="1" i="1" spc="13">
                <a:solidFill>
                  <a:srgbClr val="332C2C"/>
                </a:solidFill>
                <a:latin typeface="IBM Plex Sans Bold Italics"/>
                <a:ea typeface="IBM Plex Sans Bold Italics"/>
                <a:cs typeface="IBM Plex Sans Bold Italics"/>
                <a:sym typeface="IBM Plex Sans Bold Italics"/>
              </a:rPr>
              <a:t>Canada:</a:t>
            </a:r>
            <a:r>
              <a:rPr lang="en-US" sz="2752" spc="13">
                <a:solidFill>
                  <a:srgbClr val="332C2C"/>
                </a:solidFill>
                <a:latin typeface="IBM Plex Sans"/>
                <a:ea typeface="IBM Plex Sans"/>
                <a:cs typeface="IBM Plex Sans"/>
                <a:sym typeface="IBM Plex Sans"/>
              </a:rPr>
              <a:t> While cities like Toronto and Vancouver have high restaurant density, many smaller cities and towns</a:t>
            </a:r>
          </a:p>
          <a:p>
            <a:pPr algn="l">
              <a:lnSpc>
                <a:spcPts val="3220"/>
              </a:lnSpc>
            </a:pPr>
            <a:r>
              <a:rPr lang="en-US" sz="2670" spc="13">
                <a:solidFill>
                  <a:srgbClr val="332C2C"/>
                </a:solidFill>
                <a:latin typeface="IBM Plex Sans"/>
                <a:ea typeface="IBM Plex Sans"/>
                <a:cs typeface="IBM Plex Sans"/>
                <a:sym typeface="IBM Plex Sans"/>
              </a:rPr>
              <a:t>have fewer dining options. These areas present opportunities for new restaurants to meet the growing demand in underrepresented regions.</a:t>
            </a:r>
          </a:p>
          <a:p>
            <a:pPr algn="l">
              <a:lnSpc>
                <a:spcPts val="6880"/>
              </a:lnSpc>
            </a:pPr>
            <a:r>
              <a:rPr lang="en-US" sz="2752" b="1" i="1" spc="13">
                <a:solidFill>
                  <a:srgbClr val="332C2C"/>
                </a:solidFill>
                <a:latin typeface="IBM Plex Sans Bold Italics"/>
                <a:ea typeface="IBM Plex Sans Bold Italics"/>
                <a:cs typeface="IBM Plex Sans Bold Italics"/>
                <a:sym typeface="IBM Plex Sans Bold Italics"/>
              </a:rPr>
              <a:t>Indonesia:</a:t>
            </a:r>
            <a:r>
              <a:rPr lang="en-US" sz="2752" spc="13">
                <a:solidFill>
                  <a:srgbClr val="332C2C"/>
                </a:solidFill>
                <a:latin typeface="IBM Plex Sans"/>
                <a:ea typeface="IBM Plex Sans"/>
                <a:cs typeface="IBM Plex Sans"/>
                <a:sym typeface="IBM Plex Sans"/>
              </a:rPr>
              <a:t> Although Indonesia has a large population, its restaurant market is still growing, with many areas</a:t>
            </a:r>
          </a:p>
          <a:p>
            <a:pPr algn="l">
              <a:lnSpc>
                <a:spcPts val="1335"/>
              </a:lnSpc>
            </a:pPr>
            <a:r>
              <a:rPr lang="en-US" sz="2670" spc="13">
                <a:solidFill>
                  <a:srgbClr val="332C2C"/>
                </a:solidFill>
                <a:latin typeface="IBM Plex Sans"/>
                <a:ea typeface="IBM Plex Sans"/>
                <a:cs typeface="IBM Plex Sans"/>
                <a:sym typeface="IBM Plex Sans"/>
              </a:rPr>
              <a:t>outside major cities like Jakarta and Bali having limited dining options. This makes it an ideal market for</a:t>
            </a:r>
          </a:p>
          <a:p>
            <a:pPr algn="l">
              <a:lnSpc>
                <a:spcPts val="5115"/>
              </a:lnSpc>
            </a:pPr>
            <a:r>
              <a:rPr lang="en-US" sz="2670" spc="13">
                <a:solidFill>
                  <a:srgbClr val="332C2C"/>
                </a:solidFill>
                <a:latin typeface="IBM Plex Sans"/>
                <a:ea typeface="IBM Plex Sans"/>
                <a:cs typeface="IBM Plex Sans"/>
                <a:sym typeface="IBM Plex Sans"/>
              </a:rPr>
              <a:t>expansion.</a:t>
            </a:r>
          </a:p>
          <a:p>
            <a:pPr algn="l">
              <a:lnSpc>
                <a:spcPts val="6880"/>
              </a:lnSpc>
            </a:pPr>
            <a:r>
              <a:rPr lang="en-US" sz="2752" b="1" i="1" spc="13">
                <a:solidFill>
                  <a:srgbClr val="332C2C"/>
                </a:solidFill>
                <a:latin typeface="IBM Plex Sans Bold Italics"/>
                <a:ea typeface="IBM Plex Sans Bold Italics"/>
                <a:cs typeface="IBM Plex Sans Bold Italics"/>
                <a:sym typeface="IBM Plex Sans Bold Italics"/>
              </a:rPr>
              <a:t>Brazil: </a:t>
            </a:r>
            <a:r>
              <a:rPr lang="en-US" sz="2752" spc="13">
                <a:solidFill>
                  <a:srgbClr val="332C2C"/>
                </a:solidFill>
                <a:latin typeface="IBM Plex Sans"/>
                <a:ea typeface="IBM Plex Sans"/>
                <a:cs typeface="IBM Plex Sans"/>
                <a:sym typeface="IBM Plex Sans"/>
              </a:rPr>
              <a:t>While Brazil has a substantial number of restaurants, there are regions, especially in the interior and</a:t>
            </a:r>
          </a:p>
          <a:p>
            <a:pPr algn="l">
              <a:lnSpc>
                <a:spcPts val="1335"/>
              </a:lnSpc>
            </a:pPr>
            <a:r>
              <a:rPr lang="en-US" sz="2670" spc="13">
                <a:solidFill>
                  <a:srgbClr val="332C2C"/>
                </a:solidFill>
                <a:latin typeface="IBM Plex Sans"/>
                <a:ea typeface="IBM Plex Sans"/>
                <a:cs typeface="IBM Plex Sans"/>
                <a:sym typeface="IBM Plex Sans"/>
              </a:rPr>
              <a:t>smaller cities, where competition is lower, creating a chance for new establishments to capture untapped</a:t>
            </a:r>
          </a:p>
          <a:p>
            <a:pPr algn="l">
              <a:lnSpc>
                <a:spcPts val="5115"/>
              </a:lnSpc>
            </a:pPr>
            <a:r>
              <a:rPr lang="en-US" sz="2670" spc="13">
                <a:solidFill>
                  <a:srgbClr val="332C2C"/>
                </a:solidFill>
                <a:latin typeface="IBM Plex Sans"/>
                <a:ea typeface="IBM Plex Sans"/>
                <a:cs typeface="IBM Plex Sans"/>
                <a:sym typeface="IBM Plex Sans"/>
              </a:rPr>
              <a:t>markets.</a:t>
            </a:r>
          </a:p>
          <a:p>
            <a:pPr algn="l">
              <a:lnSpc>
                <a:spcPts val="6880"/>
              </a:lnSpc>
            </a:pPr>
            <a:r>
              <a:rPr lang="en-US" sz="2752" b="1" i="1" spc="13">
                <a:solidFill>
                  <a:srgbClr val="332C2C"/>
                </a:solidFill>
                <a:latin typeface="IBM Plex Sans Bold Italics"/>
                <a:ea typeface="IBM Plex Sans Bold Italics"/>
                <a:cs typeface="IBM Plex Sans Bold Italics"/>
                <a:sym typeface="IBM Plex Sans Bold Italics"/>
              </a:rPr>
              <a:t>South Africa: </a:t>
            </a:r>
            <a:r>
              <a:rPr lang="en-US" sz="2752" spc="13">
                <a:solidFill>
                  <a:srgbClr val="332C2C"/>
                </a:solidFill>
                <a:latin typeface="IBM Plex Sans"/>
                <a:ea typeface="IBM Plex Sans"/>
                <a:cs typeface="IBM Plex Sans"/>
                <a:sym typeface="IBM Plex Sans"/>
              </a:rPr>
              <a:t>Major cities like Cape Town and Johannesburg are crowded with dining options, but smaller</a:t>
            </a:r>
          </a:p>
          <a:p>
            <a:pPr algn="l">
              <a:lnSpc>
                <a:spcPts val="1335"/>
              </a:lnSpc>
            </a:pPr>
            <a:r>
              <a:rPr lang="en-US" sz="2670" spc="13">
                <a:solidFill>
                  <a:srgbClr val="332C2C"/>
                </a:solidFill>
                <a:latin typeface="IBM Plex Sans"/>
                <a:ea typeface="IBM Plex Sans"/>
                <a:cs typeface="IBM Plex Sans"/>
                <a:sym typeface="IBM Plex Sans"/>
              </a:rPr>
              <a:t>cities and towns in South Africa have fewer restaurants, offering less competition and opportunities for</a:t>
            </a:r>
          </a:p>
          <a:p>
            <a:pPr algn="l">
              <a:lnSpc>
                <a:spcPts val="5115"/>
              </a:lnSpc>
            </a:pPr>
            <a:r>
              <a:rPr lang="en-US" sz="2670" spc="13">
                <a:solidFill>
                  <a:srgbClr val="332C2C"/>
                </a:solidFill>
                <a:latin typeface="IBM Plex Sans"/>
                <a:ea typeface="IBM Plex Sans"/>
                <a:cs typeface="IBM Plex Sans"/>
                <a:sym typeface="IBM Plex Sans"/>
              </a:rPr>
              <a:t>growth.</a:t>
            </a:r>
          </a:p>
          <a:p>
            <a:pPr algn="l">
              <a:lnSpc>
                <a:spcPts val="6880"/>
              </a:lnSpc>
            </a:pPr>
            <a:r>
              <a:rPr lang="en-US" sz="2752" b="1" i="1" spc="13">
                <a:solidFill>
                  <a:srgbClr val="332C2C"/>
                </a:solidFill>
                <a:latin typeface="IBM Plex Sans Bold Italics"/>
                <a:ea typeface="IBM Plex Sans Bold Italics"/>
                <a:cs typeface="IBM Plex Sans Bold Italics"/>
                <a:sym typeface="IBM Plex Sans Bold Italics"/>
              </a:rPr>
              <a:t>Philippines:</a:t>
            </a:r>
            <a:r>
              <a:rPr lang="en-US" sz="2752" spc="13">
                <a:solidFill>
                  <a:srgbClr val="332C2C"/>
                </a:solidFill>
                <a:latin typeface="IBM Plex Sans"/>
                <a:ea typeface="IBM Plex Sans"/>
                <a:cs typeface="IBM Plex Sans"/>
                <a:sym typeface="IBM Plex Sans"/>
              </a:rPr>
              <a:t> Outside Metro Manila, many cities and towns have a limited number of restaurants, which</a:t>
            </a:r>
          </a:p>
          <a:p>
            <a:pPr algn="l">
              <a:lnSpc>
                <a:spcPts val="1335"/>
              </a:lnSpc>
            </a:pPr>
            <a:r>
              <a:rPr lang="en-US" sz="2670" spc="13">
                <a:solidFill>
                  <a:srgbClr val="332C2C"/>
                </a:solidFill>
                <a:latin typeface="IBM Plex Sans"/>
                <a:ea typeface="IBM Plex Sans"/>
                <a:cs typeface="IBM Plex Sans"/>
                <a:sym typeface="IBM Plex Sans"/>
              </a:rPr>
              <a:t>presents an opportunity to capitalize on the growing urban population and their increasing demand for diverse</a:t>
            </a:r>
          </a:p>
          <a:p>
            <a:pPr algn="l">
              <a:lnSpc>
                <a:spcPts val="5265"/>
              </a:lnSpc>
            </a:pPr>
            <a:r>
              <a:rPr lang="en-US" sz="2670" spc="13">
                <a:solidFill>
                  <a:srgbClr val="332C2C"/>
                </a:solidFill>
                <a:latin typeface="IBM Plex Sans"/>
                <a:ea typeface="IBM Plex Sans"/>
                <a:cs typeface="IBM Plex Sans"/>
                <a:sym typeface="IBM Plex Sans"/>
              </a:rPr>
              <a:t>dining options.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697" y="9753600"/>
            <a:ext cx="18275303" cy="63503"/>
          </a:xfrm>
          <a:custGeom>
            <a:avLst/>
            <a:gdLst/>
            <a:ahLst/>
            <a:cxnLst/>
            <a:rect l="l" t="t" r="r" b="b"/>
            <a:pathLst>
              <a:path w="18275303" h="63503">
                <a:moveTo>
                  <a:pt x="0" y="0"/>
                </a:moveTo>
                <a:lnTo>
                  <a:pt x="18275303" y="0"/>
                </a:lnTo>
                <a:lnTo>
                  <a:pt x="18275303" y="63503"/>
                </a:lnTo>
                <a:lnTo>
                  <a:pt x="0" y="63503"/>
                </a:lnTo>
                <a:lnTo>
                  <a:pt x="0" y="0"/>
                </a:lnTo>
                <a:close/>
              </a:path>
            </a:pathLst>
          </a:custGeom>
          <a:blipFill>
            <a:blip r:embed="rId4"/>
            <a:stretch>
              <a:fillRect/>
            </a:stretch>
          </a:blipFill>
        </p:spPr>
      </p:sp>
      <p:sp>
        <p:nvSpPr>
          <p:cNvPr id="4" name="TextBox 4"/>
          <p:cNvSpPr txBox="1"/>
          <p:nvPr/>
        </p:nvSpPr>
        <p:spPr>
          <a:xfrm>
            <a:off x="190633" y="529866"/>
            <a:ext cx="12034552" cy="1412519"/>
          </a:xfrm>
          <a:prstGeom prst="rect">
            <a:avLst/>
          </a:prstGeom>
        </p:spPr>
        <p:txBody>
          <a:bodyPr lIns="0" tIns="0" rIns="0" bIns="0" rtlCol="0" anchor="t">
            <a:spAutoFit/>
          </a:bodyPr>
          <a:lstStyle/>
          <a:p>
            <a:pPr algn="l">
              <a:lnSpc>
                <a:spcPts val="4978"/>
              </a:lnSpc>
            </a:pPr>
            <a:r>
              <a:rPr lang="en-US" sz="3556" b="1" i="1" spc="17">
                <a:solidFill>
                  <a:srgbClr val="332C2C"/>
                </a:solidFill>
                <a:latin typeface="IBM Plex Sans Bold Italics"/>
                <a:ea typeface="IBM Plex Sans Bold Italics"/>
                <a:cs typeface="IBM Plex Sans Bold Italics"/>
                <a:sym typeface="IBM Plex Sans Bold Italics"/>
              </a:rPr>
              <a:t>Names of restaurants that are our BIGGEST Competitors: </a:t>
            </a:r>
          </a:p>
          <a:p>
            <a:pPr algn="l">
              <a:lnSpc>
                <a:spcPts val="3199"/>
              </a:lnSpc>
            </a:pPr>
            <a:r>
              <a:rPr lang="en-US" sz="2625" spc="13">
                <a:solidFill>
                  <a:srgbClr val="332C2C"/>
                </a:solidFill>
                <a:latin typeface="IBM Plex Sans"/>
                <a:ea typeface="IBM Plex Sans"/>
                <a:cs typeface="IBM Plex Sans"/>
                <a:sym typeface="IBM Plex Sans"/>
              </a:rPr>
              <a:t>Canada - </a:t>
            </a:r>
          </a:p>
        </p:txBody>
      </p:sp>
      <p:sp>
        <p:nvSpPr>
          <p:cNvPr id="5" name="TextBox 5"/>
          <p:cNvSpPr txBox="1"/>
          <p:nvPr/>
        </p:nvSpPr>
        <p:spPr>
          <a:xfrm>
            <a:off x="642671" y="1942386"/>
            <a:ext cx="12263971" cy="809625"/>
          </a:xfrm>
          <a:prstGeom prst="rect">
            <a:avLst/>
          </a:prstGeom>
        </p:spPr>
        <p:txBody>
          <a:bodyPr lIns="0" tIns="0" rIns="0" bIns="0" rtlCol="0" anchor="t">
            <a:spAutoFit/>
          </a:bodyPr>
          <a:lstStyle/>
          <a:p>
            <a:pPr algn="l">
              <a:lnSpc>
                <a:spcPts val="3199"/>
              </a:lnSpc>
            </a:pPr>
            <a:r>
              <a:rPr lang="en-US" sz="2625" spc="13">
                <a:solidFill>
                  <a:srgbClr val="332C2C"/>
                </a:solidFill>
                <a:latin typeface="IBM Plex Sans"/>
                <a:ea typeface="IBM Plex Sans"/>
                <a:cs typeface="IBM Plex Sans"/>
                <a:sym typeface="IBM Plex Sans"/>
              </a:rPr>
              <a:t>Biggest Competitors: The Keg Steakhouse &amp; Bar, Cactus Club Cafe Lower-Rated Competitors: The Works Gourmet Burger Bistro, Pizzeria Libretto</a:t>
            </a:r>
          </a:p>
        </p:txBody>
      </p:sp>
      <p:sp>
        <p:nvSpPr>
          <p:cNvPr id="6" name="TextBox 6"/>
          <p:cNvSpPr txBox="1"/>
          <p:nvPr/>
        </p:nvSpPr>
        <p:spPr>
          <a:xfrm>
            <a:off x="219551" y="2837736"/>
            <a:ext cx="1862757" cy="723900"/>
          </a:xfrm>
          <a:prstGeom prst="rect">
            <a:avLst/>
          </a:prstGeom>
        </p:spPr>
        <p:txBody>
          <a:bodyPr lIns="0" tIns="0" rIns="0" bIns="0" rtlCol="0" anchor="t">
            <a:spAutoFit/>
          </a:bodyPr>
          <a:lstStyle/>
          <a:p>
            <a:pPr algn="l">
              <a:lnSpc>
                <a:spcPts val="6562"/>
              </a:lnSpc>
            </a:pPr>
            <a:r>
              <a:rPr lang="en-US" sz="2625" spc="13">
                <a:solidFill>
                  <a:srgbClr val="332C2C"/>
                </a:solidFill>
                <a:latin typeface="IBM Plex Sans"/>
                <a:ea typeface="IBM Plex Sans"/>
                <a:cs typeface="IBM Plex Sans"/>
                <a:sym typeface="IBM Plex Sans"/>
              </a:rPr>
              <a:t>Indonesia - </a:t>
            </a:r>
          </a:p>
        </p:txBody>
      </p:sp>
      <p:sp>
        <p:nvSpPr>
          <p:cNvPr id="7" name="TextBox 7"/>
          <p:cNvSpPr txBox="1"/>
          <p:nvPr/>
        </p:nvSpPr>
        <p:spPr>
          <a:xfrm>
            <a:off x="642671" y="3733086"/>
            <a:ext cx="11943998" cy="638175"/>
          </a:xfrm>
          <a:prstGeom prst="rect">
            <a:avLst/>
          </a:prstGeom>
        </p:spPr>
        <p:txBody>
          <a:bodyPr lIns="0" tIns="0" rIns="0" bIns="0" rtlCol="0" anchor="t">
            <a:spAutoFit/>
          </a:bodyPr>
          <a:lstStyle/>
          <a:p>
            <a:pPr algn="l">
              <a:lnSpc>
                <a:spcPts val="1312"/>
              </a:lnSpc>
            </a:pPr>
            <a:r>
              <a:rPr lang="en-US" sz="2625" spc="13">
                <a:solidFill>
                  <a:srgbClr val="332C2C"/>
                </a:solidFill>
                <a:latin typeface="IBM Plex Sans"/>
                <a:ea typeface="IBM Plex Sans"/>
                <a:cs typeface="IBM Plex Sans"/>
                <a:sym typeface="IBM Plex Sans"/>
              </a:rPr>
              <a:t>Biggest Competitors: Warung Sate Shinta, Nasi Goreng Kambing Kebon Sirih</a:t>
            </a:r>
          </a:p>
          <a:p>
            <a:pPr algn="l">
              <a:lnSpc>
                <a:spcPts val="5137"/>
              </a:lnSpc>
            </a:pPr>
            <a:r>
              <a:rPr lang="en-US" sz="2625" spc="13">
                <a:solidFill>
                  <a:srgbClr val="332C2C"/>
                </a:solidFill>
                <a:latin typeface="IBM Plex Sans"/>
                <a:ea typeface="IBM Plex Sans"/>
                <a:cs typeface="IBM Plex Sans"/>
                <a:sym typeface="IBM Plex Sans"/>
              </a:rPr>
              <a:t>Lower-Rated Competitors: Bakmi Naga Resto, Sate Resto</a:t>
            </a:r>
          </a:p>
        </p:txBody>
      </p:sp>
      <p:sp>
        <p:nvSpPr>
          <p:cNvPr id="8" name="TextBox 8"/>
          <p:cNvSpPr txBox="1"/>
          <p:nvPr/>
        </p:nvSpPr>
        <p:spPr>
          <a:xfrm>
            <a:off x="219551" y="4456986"/>
            <a:ext cx="1222115" cy="723900"/>
          </a:xfrm>
          <a:prstGeom prst="rect">
            <a:avLst/>
          </a:prstGeom>
        </p:spPr>
        <p:txBody>
          <a:bodyPr lIns="0" tIns="0" rIns="0" bIns="0" rtlCol="0" anchor="t">
            <a:spAutoFit/>
          </a:bodyPr>
          <a:lstStyle/>
          <a:p>
            <a:pPr algn="l">
              <a:lnSpc>
                <a:spcPts val="6562"/>
              </a:lnSpc>
            </a:pPr>
            <a:r>
              <a:rPr lang="en-US" sz="2625" spc="13">
                <a:solidFill>
                  <a:srgbClr val="332C2C"/>
                </a:solidFill>
                <a:latin typeface="IBM Plex Sans"/>
                <a:ea typeface="IBM Plex Sans"/>
                <a:cs typeface="IBM Plex Sans"/>
                <a:sym typeface="IBM Plex Sans"/>
              </a:rPr>
              <a:t>Brazil - </a:t>
            </a:r>
          </a:p>
        </p:txBody>
      </p:sp>
      <p:sp>
        <p:nvSpPr>
          <p:cNvPr id="9" name="TextBox 9"/>
          <p:cNvSpPr txBox="1"/>
          <p:nvPr/>
        </p:nvSpPr>
        <p:spPr>
          <a:xfrm>
            <a:off x="642671" y="5352336"/>
            <a:ext cx="10539613" cy="638175"/>
          </a:xfrm>
          <a:prstGeom prst="rect">
            <a:avLst/>
          </a:prstGeom>
        </p:spPr>
        <p:txBody>
          <a:bodyPr lIns="0" tIns="0" rIns="0" bIns="0" rtlCol="0" anchor="t">
            <a:spAutoFit/>
          </a:bodyPr>
          <a:lstStyle/>
          <a:p>
            <a:pPr algn="l">
              <a:lnSpc>
                <a:spcPts val="1312"/>
              </a:lnSpc>
            </a:pPr>
            <a:r>
              <a:rPr lang="en-US" sz="2625" spc="13">
                <a:solidFill>
                  <a:srgbClr val="332C2C"/>
                </a:solidFill>
                <a:latin typeface="IBM Plex Sans"/>
                <a:ea typeface="IBM Plex Sans"/>
                <a:cs typeface="IBM Plex Sans"/>
                <a:sym typeface="IBM Plex Sans"/>
              </a:rPr>
              <a:t>Biggest Competitors: Fogo de Chão, Churrascaria Palace</a:t>
            </a:r>
          </a:p>
          <a:p>
            <a:pPr algn="l">
              <a:lnSpc>
                <a:spcPts val="5137"/>
              </a:lnSpc>
            </a:pPr>
            <a:r>
              <a:rPr lang="en-US" sz="2625" spc="13">
                <a:solidFill>
                  <a:srgbClr val="332C2C"/>
                </a:solidFill>
                <a:latin typeface="IBM Plex Sans"/>
                <a:ea typeface="IBM Plex Sans"/>
                <a:cs typeface="IBM Plex Sans"/>
                <a:sym typeface="IBM Plex Sans"/>
              </a:rPr>
              <a:t>Lower-Rated Competitors: Café do Mercado, Restaurante Aprazível</a:t>
            </a:r>
          </a:p>
        </p:txBody>
      </p:sp>
      <p:sp>
        <p:nvSpPr>
          <p:cNvPr id="10" name="TextBox 10"/>
          <p:cNvSpPr txBox="1"/>
          <p:nvPr/>
        </p:nvSpPr>
        <p:spPr>
          <a:xfrm>
            <a:off x="219551" y="6076236"/>
            <a:ext cx="2279647" cy="723900"/>
          </a:xfrm>
          <a:prstGeom prst="rect">
            <a:avLst/>
          </a:prstGeom>
        </p:spPr>
        <p:txBody>
          <a:bodyPr lIns="0" tIns="0" rIns="0" bIns="0" rtlCol="0" anchor="t">
            <a:spAutoFit/>
          </a:bodyPr>
          <a:lstStyle/>
          <a:p>
            <a:pPr algn="l">
              <a:lnSpc>
                <a:spcPts val="6562"/>
              </a:lnSpc>
            </a:pPr>
            <a:r>
              <a:rPr lang="en-US" sz="2625" spc="13">
                <a:solidFill>
                  <a:srgbClr val="332C2C"/>
                </a:solidFill>
                <a:latin typeface="IBM Plex Sans"/>
                <a:ea typeface="IBM Plex Sans"/>
                <a:cs typeface="IBM Plex Sans"/>
                <a:sym typeface="IBM Plex Sans"/>
              </a:rPr>
              <a:t>South Africa - </a:t>
            </a:r>
          </a:p>
        </p:txBody>
      </p:sp>
      <p:sp>
        <p:nvSpPr>
          <p:cNvPr id="11" name="TextBox 11"/>
          <p:cNvSpPr txBox="1"/>
          <p:nvPr/>
        </p:nvSpPr>
        <p:spPr>
          <a:xfrm>
            <a:off x="642671" y="6971586"/>
            <a:ext cx="9472898" cy="638175"/>
          </a:xfrm>
          <a:prstGeom prst="rect">
            <a:avLst/>
          </a:prstGeom>
        </p:spPr>
        <p:txBody>
          <a:bodyPr lIns="0" tIns="0" rIns="0" bIns="0" rtlCol="0" anchor="t">
            <a:spAutoFit/>
          </a:bodyPr>
          <a:lstStyle/>
          <a:p>
            <a:pPr algn="l">
              <a:lnSpc>
                <a:spcPts val="1312"/>
              </a:lnSpc>
            </a:pPr>
            <a:r>
              <a:rPr lang="en-US" sz="2625" spc="13">
                <a:solidFill>
                  <a:srgbClr val="332C2C"/>
                </a:solidFill>
                <a:latin typeface="IBM Plex Sans"/>
                <a:ea typeface="IBM Plex Sans"/>
                <a:cs typeface="IBM Plex Sans"/>
                <a:sym typeface="IBM Plex Sans"/>
              </a:rPr>
              <a:t>Biggest Competitors: The Test Kitchen, Marble</a:t>
            </a:r>
          </a:p>
          <a:p>
            <a:pPr algn="l">
              <a:lnSpc>
                <a:spcPts val="5137"/>
              </a:lnSpc>
            </a:pPr>
            <a:r>
              <a:rPr lang="en-US" sz="2625" spc="13">
                <a:solidFill>
                  <a:srgbClr val="332C2C"/>
                </a:solidFill>
                <a:latin typeface="IBM Plex Sans"/>
                <a:ea typeface="IBM Plex Sans"/>
                <a:cs typeface="IBM Plex Sans"/>
                <a:sym typeface="IBM Plex Sans"/>
              </a:rPr>
              <a:t>Lower-Rated Competitors: Mugg &amp; Bean, Salsa Mexican Grill</a:t>
            </a:r>
          </a:p>
        </p:txBody>
      </p:sp>
      <p:sp>
        <p:nvSpPr>
          <p:cNvPr id="12" name="TextBox 12"/>
          <p:cNvSpPr txBox="1"/>
          <p:nvPr/>
        </p:nvSpPr>
        <p:spPr>
          <a:xfrm>
            <a:off x="219551" y="7695486"/>
            <a:ext cx="2066096" cy="723900"/>
          </a:xfrm>
          <a:prstGeom prst="rect">
            <a:avLst/>
          </a:prstGeom>
        </p:spPr>
        <p:txBody>
          <a:bodyPr lIns="0" tIns="0" rIns="0" bIns="0" rtlCol="0" anchor="t">
            <a:spAutoFit/>
          </a:bodyPr>
          <a:lstStyle/>
          <a:p>
            <a:pPr algn="l">
              <a:lnSpc>
                <a:spcPts val="6562"/>
              </a:lnSpc>
            </a:pPr>
            <a:r>
              <a:rPr lang="en-US" sz="2625" spc="13">
                <a:solidFill>
                  <a:srgbClr val="332C2C"/>
                </a:solidFill>
                <a:latin typeface="IBM Plex Sans"/>
                <a:ea typeface="IBM Plex Sans"/>
                <a:cs typeface="IBM Plex Sans"/>
                <a:sym typeface="IBM Plex Sans"/>
              </a:rPr>
              <a:t>Philippines - </a:t>
            </a:r>
          </a:p>
        </p:txBody>
      </p:sp>
      <p:sp>
        <p:nvSpPr>
          <p:cNvPr id="13" name="TextBox 13"/>
          <p:cNvSpPr txBox="1"/>
          <p:nvPr/>
        </p:nvSpPr>
        <p:spPr>
          <a:xfrm>
            <a:off x="642671" y="8590836"/>
            <a:ext cx="10763364" cy="638175"/>
          </a:xfrm>
          <a:prstGeom prst="rect">
            <a:avLst/>
          </a:prstGeom>
        </p:spPr>
        <p:txBody>
          <a:bodyPr lIns="0" tIns="0" rIns="0" bIns="0" rtlCol="0" anchor="t">
            <a:spAutoFit/>
          </a:bodyPr>
          <a:lstStyle/>
          <a:p>
            <a:pPr algn="l">
              <a:lnSpc>
                <a:spcPts val="1312"/>
              </a:lnSpc>
            </a:pPr>
            <a:r>
              <a:rPr lang="en-US" sz="2625" spc="13">
                <a:solidFill>
                  <a:srgbClr val="332C2C"/>
                </a:solidFill>
                <a:latin typeface="IBM Plex Sans"/>
                <a:ea typeface="IBM Plex Sans"/>
                <a:cs typeface="IBM Plex Sans"/>
                <a:sym typeface="IBM Plex Sans"/>
              </a:rPr>
              <a:t>Biggest Competitors: Mamma Lou's Italian Kitchen, The Filipino Plate</a:t>
            </a:r>
          </a:p>
          <a:p>
            <a:pPr algn="l">
              <a:lnSpc>
                <a:spcPts val="5137"/>
              </a:lnSpc>
            </a:pPr>
            <a:r>
              <a:rPr lang="en-US" sz="2625" spc="13">
                <a:solidFill>
                  <a:srgbClr val="332C2C"/>
                </a:solidFill>
                <a:latin typeface="IBM Plex Sans"/>
                <a:ea typeface="IBM Plex Sans"/>
                <a:cs typeface="IBM Plex Sans"/>
                <a:sym typeface="IBM Plex Sans"/>
              </a:rPr>
              <a:t>Lower-Rated Competitors: Chili's, Mang Inasal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27768"/>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697" y="9753600"/>
            <a:ext cx="18275303" cy="63503"/>
          </a:xfrm>
          <a:custGeom>
            <a:avLst/>
            <a:gdLst/>
            <a:ahLst/>
            <a:cxnLst/>
            <a:rect l="l" t="t" r="r" b="b"/>
            <a:pathLst>
              <a:path w="18275303" h="63503">
                <a:moveTo>
                  <a:pt x="0" y="0"/>
                </a:moveTo>
                <a:lnTo>
                  <a:pt x="18275303" y="0"/>
                </a:lnTo>
                <a:lnTo>
                  <a:pt x="18275303" y="63503"/>
                </a:lnTo>
                <a:lnTo>
                  <a:pt x="0" y="63503"/>
                </a:lnTo>
                <a:lnTo>
                  <a:pt x="0" y="0"/>
                </a:lnTo>
                <a:close/>
              </a:path>
            </a:pathLst>
          </a:custGeom>
          <a:blipFill>
            <a:blip r:embed="rId4"/>
            <a:stretch>
              <a:fillRect/>
            </a:stretch>
          </a:blipFill>
        </p:spPr>
      </p:sp>
      <p:sp>
        <p:nvSpPr>
          <p:cNvPr id="4" name="TextBox 4"/>
          <p:cNvSpPr txBox="1"/>
          <p:nvPr/>
        </p:nvSpPr>
        <p:spPr>
          <a:xfrm>
            <a:off x="194069" y="2345560"/>
            <a:ext cx="8440760" cy="2444267"/>
          </a:xfrm>
          <a:prstGeom prst="rect">
            <a:avLst/>
          </a:prstGeom>
        </p:spPr>
        <p:txBody>
          <a:bodyPr lIns="0" tIns="0" rIns="0" bIns="0" rtlCol="0" anchor="t">
            <a:spAutoFit/>
          </a:bodyPr>
          <a:lstStyle/>
          <a:p>
            <a:pPr algn="just">
              <a:lnSpc>
                <a:spcPts val="4199"/>
              </a:lnSpc>
            </a:pPr>
            <a:r>
              <a:rPr lang="en-US" sz="3556" b="1" i="1" spc="17" dirty="0">
                <a:solidFill>
                  <a:srgbClr val="332C2C"/>
                </a:solidFill>
                <a:latin typeface="IBM Plex Sans Bold Italics"/>
                <a:ea typeface="IBM Plex Sans Bold Italics"/>
                <a:cs typeface="IBM Plex Sans Bold Italics"/>
                <a:sym typeface="IBM Plex Sans Bold Italics"/>
              </a:rPr>
              <a:t>Cuisines to Focus On for Better Feedback:</a:t>
            </a:r>
          </a:p>
          <a:p>
            <a:pPr algn="just">
              <a:lnSpc>
                <a:spcPts val="3600"/>
              </a:lnSpc>
            </a:pPr>
            <a:r>
              <a:rPr lang="en-US" sz="3000" b="1" spc="15" dirty="0">
                <a:solidFill>
                  <a:srgbClr val="332C2C"/>
                </a:solidFill>
                <a:latin typeface="IBM Plex Sans Bold"/>
                <a:ea typeface="IBM Plex Sans Bold"/>
                <a:cs typeface="IBM Plex Sans Bold"/>
                <a:sym typeface="IBM Plex Sans Bold"/>
              </a:rPr>
              <a:t>Indian, Italian, and Cafe/Desserts:</a:t>
            </a:r>
            <a:r>
              <a:rPr lang="en-US" sz="3000" spc="15" dirty="0">
                <a:solidFill>
                  <a:srgbClr val="332C2C"/>
                </a:solidFill>
                <a:latin typeface="IBM Plex Sans"/>
                <a:ea typeface="IBM Plex Sans"/>
                <a:cs typeface="IBM Plex Sans"/>
                <a:sym typeface="IBM Plex Sans"/>
              </a:rPr>
              <a:t> These cuisines are popular and consistently receive</a:t>
            </a:r>
          </a:p>
        </p:txBody>
      </p:sp>
      <p:sp>
        <p:nvSpPr>
          <p:cNvPr id="5" name="TextBox 5"/>
          <p:cNvSpPr txBox="1"/>
          <p:nvPr/>
        </p:nvSpPr>
        <p:spPr>
          <a:xfrm>
            <a:off x="219551" y="4380252"/>
            <a:ext cx="885273" cy="457200"/>
          </a:xfrm>
          <a:prstGeom prst="rect">
            <a:avLst/>
          </a:prstGeom>
        </p:spPr>
        <p:txBody>
          <a:bodyPr lIns="0" tIns="0" rIns="0" bIns="0" rtlCol="0" anchor="t">
            <a:spAutoFit/>
          </a:bodyPr>
          <a:lstStyle/>
          <a:p>
            <a:pPr algn="l">
              <a:lnSpc>
                <a:spcPts val="3600"/>
              </a:lnSpc>
            </a:pPr>
            <a:r>
              <a:rPr lang="en-US" sz="3000" spc="15" dirty="0">
                <a:solidFill>
                  <a:srgbClr val="332C2C"/>
                </a:solidFill>
                <a:latin typeface="IBM Plex Sans"/>
                <a:ea typeface="IBM Plex Sans"/>
                <a:cs typeface="IBM Plex Sans"/>
                <a:sym typeface="IBM Plex Sans"/>
              </a:rPr>
              <a:t>high </a:t>
            </a:r>
          </a:p>
        </p:txBody>
      </p:sp>
      <p:sp>
        <p:nvSpPr>
          <p:cNvPr id="6" name="TextBox 6"/>
          <p:cNvSpPr txBox="1"/>
          <p:nvPr/>
        </p:nvSpPr>
        <p:spPr>
          <a:xfrm>
            <a:off x="1459211" y="4380252"/>
            <a:ext cx="1329861" cy="457200"/>
          </a:xfrm>
          <a:prstGeom prst="rect">
            <a:avLst/>
          </a:prstGeom>
        </p:spPr>
        <p:txBody>
          <a:bodyPr lIns="0" tIns="0" rIns="0" bIns="0" rtlCol="0" anchor="t">
            <a:spAutoFit/>
          </a:bodyPr>
          <a:lstStyle/>
          <a:p>
            <a:pPr algn="l">
              <a:lnSpc>
                <a:spcPts val="3600"/>
              </a:lnSpc>
            </a:pPr>
            <a:r>
              <a:rPr lang="en-US" sz="3000" spc="15" dirty="0">
                <a:solidFill>
                  <a:srgbClr val="332C2C"/>
                </a:solidFill>
                <a:latin typeface="IBM Plex Sans"/>
                <a:ea typeface="IBM Plex Sans"/>
                <a:cs typeface="IBM Plex Sans"/>
                <a:sym typeface="IBM Plex Sans"/>
              </a:rPr>
              <a:t>ratings </a:t>
            </a:r>
          </a:p>
        </p:txBody>
      </p:sp>
      <p:sp>
        <p:nvSpPr>
          <p:cNvPr id="7" name="TextBox 7"/>
          <p:cNvSpPr txBox="1"/>
          <p:nvPr/>
        </p:nvSpPr>
        <p:spPr>
          <a:xfrm>
            <a:off x="3134725" y="4380252"/>
            <a:ext cx="1264568" cy="457200"/>
          </a:xfrm>
          <a:prstGeom prst="rect">
            <a:avLst/>
          </a:prstGeom>
        </p:spPr>
        <p:txBody>
          <a:bodyPr lIns="0" tIns="0" rIns="0" bIns="0" rtlCol="0" anchor="t">
            <a:spAutoFit/>
          </a:bodyPr>
          <a:lstStyle/>
          <a:p>
            <a:pPr algn="l">
              <a:lnSpc>
                <a:spcPts val="3600"/>
              </a:lnSpc>
            </a:pPr>
            <a:r>
              <a:rPr lang="en-US" sz="3000" spc="15" dirty="0">
                <a:solidFill>
                  <a:srgbClr val="332C2C"/>
                </a:solidFill>
                <a:latin typeface="IBM Plex Sans"/>
                <a:ea typeface="IBM Plex Sans"/>
                <a:cs typeface="IBM Plex Sans"/>
                <a:sym typeface="IBM Plex Sans"/>
              </a:rPr>
              <a:t>across </a:t>
            </a:r>
          </a:p>
        </p:txBody>
      </p:sp>
      <p:sp>
        <p:nvSpPr>
          <p:cNvPr id="8" name="TextBox 8"/>
          <p:cNvSpPr txBox="1"/>
          <p:nvPr/>
        </p:nvSpPr>
        <p:spPr>
          <a:xfrm>
            <a:off x="4746231" y="4380252"/>
            <a:ext cx="1544374" cy="457200"/>
          </a:xfrm>
          <a:prstGeom prst="rect">
            <a:avLst/>
          </a:prstGeom>
        </p:spPr>
        <p:txBody>
          <a:bodyPr lIns="0" tIns="0" rIns="0" bIns="0" rtlCol="0" anchor="t">
            <a:spAutoFit/>
          </a:bodyPr>
          <a:lstStyle/>
          <a:p>
            <a:pPr algn="l">
              <a:lnSpc>
                <a:spcPts val="3600"/>
              </a:lnSpc>
            </a:pPr>
            <a:r>
              <a:rPr lang="en-US" sz="3000" spc="15" dirty="0">
                <a:solidFill>
                  <a:srgbClr val="332C2C"/>
                </a:solidFill>
                <a:latin typeface="IBM Plex Sans"/>
                <a:ea typeface="IBM Plex Sans"/>
                <a:cs typeface="IBM Plex Sans"/>
                <a:sym typeface="IBM Plex Sans"/>
              </a:rPr>
              <a:t>multiple </a:t>
            </a:r>
          </a:p>
        </p:txBody>
      </p:sp>
      <p:sp>
        <p:nvSpPr>
          <p:cNvPr id="9" name="TextBox 9"/>
          <p:cNvSpPr txBox="1"/>
          <p:nvPr/>
        </p:nvSpPr>
        <p:spPr>
          <a:xfrm>
            <a:off x="6632067" y="4380252"/>
            <a:ext cx="1765887" cy="457200"/>
          </a:xfrm>
          <a:prstGeom prst="rect">
            <a:avLst/>
          </a:prstGeom>
        </p:spPr>
        <p:txBody>
          <a:bodyPr lIns="0" tIns="0" rIns="0" bIns="0" rtlCol="0" anchor="t">
            <a:spAutoFit/>
          </a:bodyPr>
          <a:lstStyle/>
          <a:p>
            <a:pPr algn="l">
              <a:lnSpc>
                <a:spcPts val="3600"/>
              </a:lnSpc>
            </a:pPr>
            <a:r>
              <a:rPr lang="en-US" sz="3000" spc="15">
                <a:solidFill>
                  <a:srgbClr val="332C2C"/>
                </a:solidFill>
                <a:latin typeface="IBM Plex Sans"/>
                <a:ea typeface="IBM Plex Sans"/>
                <a:cs typeface="IBM Plex Sans"/>
                <a:sym typeface="IBM Plex Sans"/>
              </a:rPr>
              <a:t>countries,</a:t>
            </a:r>
          </a:p>
        </p:txBody>
      </p:sp>
      <p:sp>
        <p:nvSpPr>
          <p:cNvPr id="10" name="TextBox 10"/>
          <p:cNvSpPr txBox="1"/>
          <p:nvPr/>
        </p:nvSpPr>
        <p:spPr>
          <a:xfrm>
            <a:off x="219551" y="4837452"/>
            <a:ext cx="8306714" cy="2314575"/>
          </a:xfrm>
          <a:prstGeom prst="rect">
            <a:avLst/>
          </a:prstGeom>
        </p:spPr>
        <p:txBody>
          <a:bodyPr lIns="0" tIns="0" rIns="0" bIns="0" rtlCol="0" anchor="t">
            <a:spAutoFit/>
          </a:bodyPr>
          <a:lstStyle/>
          <a:p>
            <a:pPr algn="just">
              <a:lnSpc>
                <a:spcPts val="3600"/>
              </a:lnSpc>
            </a:pPr>
            <a:r>
              <a:rPr lang="en-US" sz="3000" spc="15" dirty="0">
                <a:solidFill>
                  <a:srgbClr val="332C2C"/>
                </a:solidFill>
                <a:latin typeface="IBM Plex Sans"/>
                <a:ea typeface="IBM Plex Sans"/>
                <a:cs typeface="IBM Plex Sans"/>
                <a:sym typeface="IBM Plex Sans"/>
              </a:rPr>
              <a:t>appealing to a broad customer base.</a:t>
            </a:r>
          </a:p>
          <a:p>
            <a:pPr algn="just">
              <a:lnSpc>
                <a:spcPts val="7500"/>
              </a:lnSpc>
            </a:pPr>
            <a:r>
              <a:rPr lang="en-US" sz="3000" b="1" spc="63" dirty="0">
                <a:solidFill>
                  <a:srgbClr val="332C2C"/>
                </a:solidFill>
                <a:latin typeface="IBM Plex Sans Bold"/>
                <a:ea typeface="IBM Plex Sans Bold"/>
                <a:cs typeface="IBM Plex Sans Bold"/>
                <a:sym typeface="IBM Plex Sans Bold"/>
              </a:rPr>
              <a:t>Seafood: </a:t>
            </a:r>
            <a:r>
              <a:rPr lang="en-US" sz="3000" spc="63" dirty="0">
                <a:solidFill>
                  <a:srgbClr val="332C2C"/>
                </a:solidFill>
                <a:latin typeface="IBM Plex Sans"/>
                <a:ea typeface="IBM Plex Sans"/>
                <a:cs typeface="IBM Plex Sans"/>
                <a:sym typeface="IBM Plex Sans"/>
              </a:rPr>
              <a:t>Popular in coastal regions and well-</a:t>
            </a:r>
          </a:p>
          <a:p>
            <a:pPr algn="just">
              <a:lnSpc>
                <a:spcPts val="1500"/>
              </a:lnSpc>
            </a:pPr>
            <a:r>
              <a:rPr lang="en-US" sz="3000" spc="15" dirty="0">
                <a:solidFill>
                  <a:srgbClr val="332C2C"/>
                </a:solidFill>
                <a:latin typeface="IBM Plex Sans"/>
                <a:ea typeface="IBM Plex Sans"/>
                <a:cs typeface="IBM Plex Sans"/>
                <a:sym typeface="IBM Plex Sans"/>
              </a:rPr>
              <a:t>received in countries like South Africa and</a:t>
            </a:r>
          </a:p>
          <a:p>
            <a:pPr algn="just">
              <a:lnSpc>
                <a:spcPts val="5850"/>
              </a:lnSpc>
            </a:pPr>
            <a:r>
              <a:rPr lang="en-US" sz="3000" spc="15" dirty="0">
                <a:solidFill>
                  <a:srgbClr val="332C2C"/>
                </a:solidFill>
                <a:latin typeface="IBM Plex Sans"/>
                <a:ea typeface="IBM Plex Sans"/>
                <a:cs typeface="IBM Plex Sans"/>
                <a:sym typeface="IBM Plex Sans"/>
              </a:rPr>
              <a:t>Indonesia.</a:t>
            </a:r>
          </a:p>
        </p:txBody>
      </p:sp>
      <p:sp>
        <p:nvSpPr>
          <p:cNvPr id="11" name="TextBox 11"/>
          <p:cNvSpPr txBox="1"/>
          <p:nvPr/>
        </p:nvSpPr>
        <p:spPr>
          <a:xfrm>
            <a:off x="219551" y="7247277"/>
            <a:ext cx="1319365" cy="828675"/>
          </a:xfrm>
          <a:prstGeom prst="rect">
            <a:avLst/>
          </a:prstGeom>
        </p:spPr>
        <p:txBody>
          <a:bodyPr lIns="0" tIns="0" rIns="0" bIns="0" rtlCol="0" anchor="t">
            <a:spAutoFit/>
          </a:bodyPr>
          <a:lstStyle/>
          <a:p>
            <a:pPr algn="l">
              <a:lnSpc>
                <a:spcPts val="7500"/>
              </a:lnSpc>
            </a:pPr>
            <a:r>
              <a:rPr lang="en-US" sz="3000" b="1" spc="15">
                <a:solidFill>
                  <a:srgbClr val="332C2C"/>
                </a:solidFill>
                <a:latin typeface="IBM Plex Sans Bold"/>
                <a:ea typeface="IBM Plex Sans Bold"/>
                <a:cs typeface="IBM Plex Sans Bold"/>
                <a:sym typeface="IBM Plex Sans Bold"/>
              </a:rPr>
              <a:t>Sunda, </a:t>
            </a:r>
          </a:p>
        </p:txBody>
      </p:sp>
      <p:sp>
        <p:nvSpPr>
          <p:cNvPr id="12" name="TextBox 12"/>
          <p:cNvSpPr txBox="1"/>
          <p:nvPr/>
        </p:nvSpPr>
        <p:spPr>
          <a:xfrm>
            <a:off x="1878168" y="7247277"/>
            <a:ext cx="1955921" cy="961802"/>
          </a:xfrm>
          <a:prstGeom prst="rect">
            <a:avLst/>
          </a:prstGeom>
        </p:spPr>
        <p:txBody>
          <a:bodyPr lIns="0" tIns="0" rIns="0" bIns="0" rtlCol="0" anchor="t">
            <a:spAutoFit/>
          </a:bodyPr>
          <a:lstStyle/>
          <a:p>
            <a:pPr algn="l">
              <a:lnSpc>
                <a:spcPts val="7500"/>
              </a:lnSpc>
            </a:pPr>
            <a:r>
              <a:rPr lang="en-US" sz="3000" b="1" spc="15" dirty="0" err="1" smtClean="0">
                <a:solidFill>
                  <a:srgbClr val="332C2C"/>
                </a:solidFill>
                <a:latin typeface="IBM Plex Sans Bold"/>
                <a:ea typeface="IBM Plex Sans Bold"/>
                <a:cs typeface="IBM Plex Sans Bold"/>
                <a:sym typeface="IBM Plex Sans Bold"/>
              </a:rPr>
              <a:t>Peranaka</a:t>
            </a:r>
            <a:endParaRPr lang="en-US" sz="3000" b="1" spc="15" dirty="0">
              <a:solidFill>
                <a:srgbClr val="332C2C"/>
              </a:solidFill>
              <a:latin typeface="IBM Plex Sans Bold"/>
              <a:ea typeface="IBM Plex Sans Bold"/>
              <a:cs typeface="IBM Plex Sans Bold"/>
              <a:sym typeface="IBM Plex Sans Bold"/>
            </a:endParaRPr>
          </a:p>
        </p:txBody>
      </p:sp>
      <p:sp>
        <p:nvSpPr>
          <p:cNvPr id="13" name="TextBox 13"/>
          <p:cNvSpPr txBox="1"/>
          <p:nvPr/>
        </p:nvSpPr>
        <p:spPr>
          <a:xfrm>
            <a:off x="3786059" y="7247275"/>
            <a:ext cx="6637506" cy="961802"/>
          </a:xfrm>
          <a:prstGeom prst="rect">
            <a:avLst/>
          </a:prstGeom>
        </p:spPr>
        <p:txBody>
          <a:bodyPr wrap="square" lIns="0" tIns="0" rIns="0" bIns="0" rtlCol="0" anchor="t">
            <a:spAutoFit/>
          </a:bodyPr>
          <a:lstStyle/>
          <a:p>
            <a:pPr>
              <a:lnSpc>
                <a:spcPts val="7500"/>
              </a:lnSpc>
            </a:pPr>
            <a:r>
              <a:rPr lang="en-US" sz="3000" b="1" spc="15" dirty="0">
                <a:solidFill>
                  <a:srgbClr val="332C2C"/>
                </a:solidFill>
                <a:latin typeface="IBM Plex Sans Bold"/>
                <a:ea typeface="IBM Plex Sans Bold"/>
                <a:cs typeface="IBM Plex Sans Bold"/>
                <a:sym typeface="IBM Plex Sans Bold"/>
              </a:rPr>
              <a:t>(Indonesia</a:t>
            </a:r>
            <a:r>
              <a:rPr lang="en-US" sz="3000" b="1" spc="15" dirty="0" smtClean="0">
                <a:solidFill>
                  <a:srgbClr val="332C2C"/>
                </a:solidFill>
                <a:latin typeface="IBM Plex Sans Bold"/>
                <a:ea typeface="IBM Plex Sans Bold"/>
                <a:cs typeface="IBM Plex Sans Bold"/>
                <a:sym typeface="IBM Plex Sans Bold"/>
              </a:rPr>
              <a:t>), </a:t>
            </a:r>
            <a:r>
              <a:rPr lang="en-IN" sz="3200" b="1" dirty="0" smtClean="0"/>
              <a:t>Brazilian : </a:t>
            </a:r>
            <a:endParaRPr lang="en-US" sz="3000" b="1" spc="15" dirty="0">
              <a:solidFill>
                <a:srgbClr val="332C2C"/>
              </a:solidFill>
              <a:latin typeface="IBM Plex Sans Bold"/>
              <a:ea typeface="IBM Plex Sans Bold"/>
              <a:cs typeface="IBM Plex Sans Bold"/>
              <a:sym typeface="IBM Plex Sans Bold"/>
            </a:endParaRPr>
          </a:p>
        </p:txBody>
      </p:sp>
      <p:sp>
        <p:nvSpPr>
          <p:cNvPr id="15" name="TextBox 15"/>
          <p:cNvSpPr txBox="1"/>
          <p:nvPr/>
        </p:nvSpPr>
        <p:spPr>
          <a:xfrm>
            <a:off x="9089517" y="1977838"/>
            <a:ext cx="9131665" cy="7467095"/>
          </a:xfrm>
          <a:prstGeom prst="rect">
            <a:avLst/>
          </a:prstGeom>
        </p:spPr>
        <p:txBody>
          <a:bodyPr lIns="0" tIns="0" rIns="0" bIns="0" rtlCol="0" anchor="t">
            <a:spAutoFit/>
          </a:bodyPr>
          <a:lstStyle/>
          <a:p>
            <a:pPr algn="just">
              <a:lnSpc>
                <a:spcPts val="5145"/>
              </a:lnSpc>
            </a:pPr>
            <a:r>
              <a:rPr lang="en-US" sz="3675" b="1" spc="18">
                <a:solidFill>
                  <a:srgbClr val="000000"/>
                </a:solidFill>
                <a:latin typeface="IBM Plex Sans Bold"/>
                <a:ea typeface="IBM Plex Sans Bold"/>
                <a:cs typeface="IBM Plex Sans Bold"/>
                <a:sym typeface="IBM Plex Sans Bold"/>
              </a:rPr>
              <a:t>Does Cuisine Affect Restaurant Ratings?</a:t>
            </a:r>
          </a:p>
          <a:p>
            <a:pPr algn="just">
              <a:lnSpc>
                <a:spcPts val="3876"/>
              </a:lnSpc>
            </a:pPr>
            <a:r>
              <a:rPr lang="en-US" sz="3225" b="1" spc="16">
                <a:solidFill>
                  <a:srgbClr val="000000"/>
                </a:solidFill>
                <a:latin typeface="IBM Plex Sans Bold"/>
                <a:ea typeface="IBM Plex Sans Bold"/>
                <a:cs typeface="IBM Plex Sans Bold"/>
                <a:sym typeface="IBM Plex Sans Bold"/>
              </a:rPr>
              <a:t>Yes</a:t>
            </a:r>
            <a:r>
              <a:rPr lang="en-US" sz="3225" spc="16">
                <a:solidFill>
                  <a:srgbClr val="000000"/>
                </a:solidFill>
                <a:latin typeface="IBM Plex Sans"/>
                <a:ea typeface="IBM Plex Sans"/>
                <a:cs typeface="IBM Plex Sans"/>
                <a:sym typeface="IBM Plex Sans"/>
              </a:rPr>
              <a:t>, the choice of cuisine impacts ratings:</a:t>
            </a:r>
          </a:p>
          <a:p>
            <a:pPr algn="just">
              <a:lnSpc>
                <a:spcPts val="3784"/>
              </a:lnSpc>
            </a:pPr>
            <a:r>
              <a:rPr lang="en-US" sz="3148" spc="15">
                <a:solidFill>
                  <a:srgbClr val="000000"/>
                </a:solidFill>
                <a:latin typeface="IBM Plex Sans"/>
                <a:ea typeface="IBM Plex Sans"/>
                <a:cs typeface="IBM Plex Sans"/>
                <a:sym typeface="IBM Plex Sans"/>
              </a:rPr>
              <a:t>Popular cuisines (Indian, Italian) tend to have higher ratings due to familiarity and broad appeal.</a:t>
            </a:r>
          </a:p>
          <a:p>
            <a:pPr algn="just">
              <a:lnSpc>
                <a:spcPts val="7871"/>
              </a:lnSpc>
            </a:pPr>
            <a:r>
              <a:rPr lang="en-US" sz="3148" spc="66">
                <a:solidFill>
                  <a:srgbClr val="000000"/>
                </a:solidFill>
                <a:latin typeface="IBM Plex Sans"/>
                <a:ea typeface="IBM Plex Sans"/>
                <a:cs typeface="IBM Plex Sans"/>
                <a:sym typeface="IBM Plex Sans"/>
              </a:rPr>
              <a:t>Niche cuisines (Peranakan, Brazilian) may have</a:t>
            </a:r>
          </a:p>
          <a:p>
            <a:pPr algn="just">
              <a:lnSpc>
                <a:spcPts val="1574"/>
              </a:lnSpc>
            </a:pPr>
            <a:r>
              <a:rPr lang="en-US" sz="3148" spc="15">
                <a:solidFill>
                  <a:srgbClr val="000000"/>
                </a:solidFill>
                <a:latin typeface="IBM Plex Sans"/>
                <a:ea typeface="IBM Plex Sans"/>
                <a:cs typeface="IBM Plex Sans"/>
                <a:sym typeface="IBM Plex Sans"/>
              </a:rPr>
              <a:t>lower ratings initially but can stand out with</a:t>
            </a:r>
          </a:p>
          <a:p>
            <a:pPr algn="just">
              <a:lnSpc>
                <a:spcPts val="6076"/>
              </a:lnSpc>
            </a:pPr>
            <a:r>
              <a:rPr lang="en-US" sz="3148" spc="15">
                <a:solidFill>
                  <a:srgbClr val="000000"/>
                </a:solidFill>
                <a:latin typeface="IBM Plex Sans"/>
                <a:ea typeface="IBM Plex Sans"/>
                <a:cs typeface="IBM Plex Sans"/>
                <a:sym typeface="IBM Plex Sans"/>
              </a:rPr>
              <a:t>authenticity and quality. </a:t>
            </a:r>
          </a:p>
          <a:p>
            <a:pPr algn="just">
              <a:lnSpc>
                <a:spcPts val="8503"/>
              </a:lnSpc>
            </a:pPr>
            <a:r>
              <a:rPr lang="en-US" sz="3401" b="1" i="1" spc="17">
                <a:solidFill>
                  <a:srgbClr val="000000"/>
                </a:solidFill>
                <a:latin typeface="IBM Plex Sans Bold Italics"/>
                <a:ea typeface="IBM Plex Sans Bold Italics"/>
                <a:cs typeface="IBM Plex Sans Bold Italics"/>
                <a:sym typeface="IBM Plex Sans Bold Italics"/>
              </a:rPr>
              <a:t>Conclusion:</a:t>
            </a:r>
            <a:r>
              <a:rPr lang="en-US" sz="3401" spc="17">
                <a:solidFill>
                  <a:srgbClr val="000000"/>
                </a:solidFill>
                <a:latin typeface="IBM Plex Sans"/>
                <a:ea typeface="IBM Plex Sans"/>
                <a:cs typeface="IBM Plex Sans"/>
                <a:sym typeface="IBM Plex Sans"/>
              </a:rPr>
              <a:t> Focus on well-known cuisines for</a:t>
            </a:r>
          </a:p>
          <a:p>
            <a:pPr algn="just">
              <a:lnSpc>
                <a:spcPts val="1574"/>
              </a:lnSpc>
            </a:pPr>
            <a:r>
              <a:rPr lang="en-US" sz="3148" spc="31">
                <a:solidFill>
                  <a:srgbClr val="000000"/>
                </a:solidFill>
                <a:latin typeface="IBM Plex Sans"/>
                <a:ea typeface="IBM Plex Sans"/>
                <a:cs typeface="IBM Plex Sans"/>
                <a:sym typeface="IBM Plex Sans"/>
              </a:rPr>
              <a:t>consistent ratings, but consider niche options in</a:t>
            </a:r>
          </a:p>
          <a:p>
            <a:pPr algn="just">
              <a:lnSpc>
                <a:spcPts val="6076"/>
              </a:lnSpc>
            </a:pPr>
            <a:r>
              <a:rPr lang="en-US" sz="3148" spc="15">
                <a:solidFill>
                  <a:srgbClr val="000000"/>
                </a:solidFill>
                <a:latin typeface="IBM Plex Sans"/>
                <a:ea typeface="IBM Plex Sans"/>
                <a:cs typeface="IBM Plex Sans"/>
                <a:sym typeface="IBM Plex Sans"/>
              </a:rPr>
              <a:t>less saturated markets to attract unique</a:t>
            </a:r>
          </a:p>
          <a:p>
            <a:pPr algn="just">
              <a:lnSpc>
                <a:spcPts val="1574"/>
              </a:lnSpc>
            </a:pPr>
            <a:r>
              <a:rPr lang="en-US" sz="3148" spc="15">
                <a:solidFill>
                  <a:srgbClr val="000000"/>
                </a:solidFill>
                <a:latin typeface="IBM Plex Sans"/>
                <a:ea typeface="IBM Plex Sans"/>
                <a:cs typeface="IBM Plex Sans"/>
                <a:sym typeface="IBM Plex Sans"/>
              </a:rPr>
              <a:t>customer bases.</a:t>
            </a:r>
          </a:p>
        </p:txBody>
      </p:sp>
      <p:sp>
        <p:nvSpPr>
          <p:cNvPr id="16" name="TextBox 16"/>
          <p:cNvSpPr txBox="1"/>
          <p:nvPr/>
        </p:nvSpPr>
        <p:spPr>
          <a:xfrm>
            <a:off x="1465126" y="564728"/>
            <a:ext cx="15702467" cy="1312583"/>
          </a:xfrm>
          <a:prstGeom prst="rect">
            <a:avLst/>
          </a:prstGeom>
        </p:spPr>
        <p:txBody>
          <a:bodyPr lIns="0" tIns="0" rIns="0" bIns="0" rtlCol="0" anchor="t">
            <a:spAutoFit/>
          </a:bodyPr>
          <a:lstStyle/>
          <a:p>
            <a:pPr algn="ctr">
              <a:lnSpc>
                <a:spcPts val="5248"/>
              </a:lnSpc>
            </a:pPr>
            <a:r>
              <a:rPr lang="en-US" sz="4497" b="1" i="1" spc="22">
                <a:solidFill>
                  <a:srgbClr val="000000"/>
                </a:solidFill>
                <a:latin typeface="IBM Plex Sans Bold Italics"/>
                <a:ea typeface="IBM Plex Sans Bold Italics"/>
                <a:cs typeface="IBM Plex Sans Bold Italics"/>
                <a:sym typeface="IBM Plex Sans Bold Italics"/>
              </a:rPr>
              <a:t>Cuisines we should focus on in the newer restaurants to get better feedback</a:t>
            </a:r>
          </a:p>
        </p:txBody>
      </p:sp>
      <p:sp>
        <p:nvSpPr>
          <p:cNvPr id="17" name="TextBox 16"/>
          <p:cNvSpPr txBox="1"/>
          <p:nvPr/>
        </p:nvSpPr>
        <p:spPr>
          <a:xfrm>
            <a:off x="139460" y="8070504"/>
            <a:ext cx="7550601" cy="1569660"/>
          </a:xfrm>
          <a:prstGeom prst="rect">
            <a:avLst/>
          </a:prstGeom>
          <a:noFill/>
        </p:spPr>
        <p:txBody>
          <a:bodyPr wrap="square" rtlCol="0">
            <a:spAutoFit/>
          </a:bodyPr>
          <a:lstStyle/>
          <a:p>
            <a:r>
              <a:rPr lang="en-US" sz="3200" dirty="0"/>
              <a:t>These emerging cuisines offer a unique edge and can attract customers seeking something different.</a:t>
            </a:r>
            <a:endParaRPr lang="en-IN"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9703" y="9753600"/>
            <a:ext cx="18148297" cy="63503"/>
          </a:xfrm>
          <a:custGeom>
            <a:avLst/>
            <a:gdLst/>
            <a:ahLst/>
            <a:cxnLst/>
            <a:rect l="l" t="t" r="r" b="b"/>
            <a:pathLst>
              <a:path w="18148297" h="63503">
                <a:moveTo>
                  <a:pt x="0" y="0"/>
                </a:moveTo>
                <a:lnTo>
                  <a:pt x="18148297" y="0"/>
                </a:lnTo>
                <a:lnTo>
                  <a:pt x="18148297" y="63503"/>
                </a:lnTo>
                <a:lnTo>
                  <a:pt x="0" y="63503"/>
                </a:lnTo>
                <a:lnTo>
                  <a:pt x="0" y="0"/>
                </a:lnTo>
                <a:close/>
              </a:path>
            </a:pathLst>
          </a:custGeom>
          <a:blipFill>
            <a:blip r:embed="rId4"/>
            <a:stretch>
              <a:fillRect/>
            </a:stretch>
          </a:blipFill>
        </p:spPr>
      </p:sp>
      <p:grpSp>
        <p:nvGrpSpPr>
          <p:cNvPr id="4" name="Group 4"/>
          <p:cNvGrpSpPr>
            <a:grpSpLocks noChangeAspect="1"/>
          </p:cNvGrpSpPr>
          <p:nvPr/>
        </p:nvGrpSpPr>
        <p:grpSpPr>
          <a:xfrm>
            <a:off x="6188459" y="1264158"/>
            <a:ext cx="215408" cy="8297589"/>
            <a:chOff x="0" y="0"/>
            <a:chExt cx="215405" cy="8297583"/>
          </a:xfrm>
        </p:grpSpPr>
        <p:sp>
          <p:nvSpPr>
            <p:cNvPr id="5" name="Freeform 5"/>
            <p:cNvSpPr/>
            <p:nvPr/>
          </p:nvSpPr>
          <p:spPr>
            <a:xfrm>
              <a:off x="63500" y="63500"/>
              <a:ext cx="88392" cy="8170545"/>
            </a:xfrm>
            <a:custGeom>
              <a:avLst/>
              <a:gdLst/>
              <a:ahLst/>
              <a:cxnLst/>
              <a:rect l="l" t="t" r="r" b="b"/>
              <a:pathLst>
                <a:path w="88392" h="8170545">
                  <a:moveTo>
                    <a:pt x="83820" y="0"/>
                  </a:moveTo>
                  <a:lnTo>
                    <a:pt x="88392" y="8170545"/>
                  </a:lnTo>
                  <a:lnTo>
                    <a:pt x="4572" y="8170545"/>
                  </a:lnTo>
                  <a:lnTo>
                    <a:pt x="0" y="0"/>
                  </a:lnTo>
                  <a:close/>
                </a:path>
              </a:pathLst>
            </a:custGeom>
            <a:solidFill>
              <a:srgbClr val="363636"/>
            </a:solidFill>
          </p:spPr>
        </p:sp>
        <p:sp>
          <p:nvSpPr>
            <p:cNvPr id="6" name="Freeform 6"/>
            <p:cNvSpPr/>
            <p:nvPr/>
          </p:nvSpPr>
          <p:spPr>
            <a:xfrm>
              <a:off x="63500" y="63500"/>
              <a:ext cx="88392" cy="8170545"/>
            </a:xfrm>
            <a:custGeom>
              <a:avLst/>
              <a:gdLst/>
              <a:ahLst/>
              <a:cxnLst/>
              <a:rect l="l" t="t" r="r" b="b"/>
              <a:pathLst>
                <a:path w="88392" h="8170545">
                  <a:moveTo>
                    <a:pt x="83820" y="0"/>
                  </a:moveTo>
                  <a:lnTo>
                    <a:pt x="88392" y="8170545"/>
                  </a:lnTo>
                  <a:lnTo>
                    <a:pt x="4572" y="8170545"/>
                  </a:lnTo>
                  <a:lnTo>
                    <a:pt x="0" y="0"/>
                  </a:lnTo>
                  <a:close/>
                </a:path>
              </a:pathLst>
            </a:custGeom>
            <a:solidFill>
              <a:srgbClr val="363636"/>
            </a:solidFill>
          </p:spPr>
        </p:sp>
      </p:grpSp>
      <p:grpSp>
        <p:nvGrpSpPr>
          <p:cNvPr id="7" name="Group 7"/>
          <p:cNvGrpSpPr>
            <a:grpSpLocks noChangeAspect="1"/>
          </p:cNvGrpSpPr>
          <p:nvPr/>
        </p:nvGrpSpPr>
        <p:grpSpPr>
          <a:xfrm>
            <a:off x="6846484" y="1811550"/>
            <a:ext cx="114300" cy="114300"/>
            <a:chOff x="0" y="0"/>
            <a:chExt cx="114300" cy="114300"/>
          </a:xfrm>
        </p:grpSpPr>
        <p:sp>
          <p:nvSpPr>
            <p:cNvPr id="8" name="Freeform 8"/>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489"/>
                    <a:pt x="88773" y="104648"/>
                  </a:cubicBezTo>
                  <a:cubicBezTo>
                    <a:pt x="85725" y="106807"/>
                    <a:pt x="82296" y="108458"/>
                    <a:pt x="78867" y="109982"/>
                  </a:cubicBezTo>
                  <a:cubicBezTo>
                    <a:pt x="75438" y="111506"/>
                    <a:pt x="71882" y="112522"/>
                    <a:pt x="68199" y="113284"/>
                  </a:cubicBezTo>
                  <a:cubicBezTo>
                    <a:pt x="64516" y="114046"/>
                    <a:pt x="60833" y="114300"/>
                    <a:pt x="57150" y="114300"/>
                  </a:cubicBezTo>
                  <a:cubicBezTo>
                    <a:pt x="53467"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016" y="68326"/>
                  </a:cubicBezTo>
                  <a:cubicBezTo>
                    <a:pt x="254"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750" y="5842"/>
                    <a:pt x="35306" y="4318"/>
                  </a:cubicBezTo>
                  <a:cubicBezTo>
                    <a:pt x="38862"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path>
              </a:pathLst>
            </a:custGeom>
            <a:solidFill>
              <a:srgbClr val="000000"/>
            </a:solidFill>
          </p:spPr>
        </p:sp>
      </p:grpSp>
      <p:grpSp>
        <p:nvGrpSpPr>
          <p:cNvPr id="9" name="Group 9"/>
          <p:cNvGrpSpPr>
            <a:grpSpLocks noChangeAspect="1"/>
          </p:cNvGrpSpPr>
          <p:nvPr/>
        </p:nvGrpSpPr>
        <p:grpSpPr>
          <a:xfrm>
            <a:off x="6846484" y="3554625"/>
            <a:ext cx="114300" cy="114300"/>
            <a:chOff x="0" y="0"/>
            <a:chExt cx="114300" cy="114300"/>
          </a:xfrm>
        </p:grpSpPr>
        <p:sp>
          <p:nvSpPr>
            <p:cNvPr id="10" name="Freeform 10"/>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489"/>
                    <a:pt x="88773" y="104648"/>
                  </a:cubicBezTo>
                  <a:cubicBezTo>
                    <a:pt x="85725" y="106807"/>
                    <a:pt x="82296" y="108458"/>
                    <a:pt x="78867" y="109982"/>
                  </a:cubicBezTo>
                  <a:cubicBezTo>
                    <a:pt x="75438" y="111506"/>
                    <a:pt x="71882" y="112522"/>
                    <a:pt x="68199" y="113284"/>
                  </a:cubicBezTo>
                  <a:cubicBezTo>
                    <a:pt x="64516" y="114046"/>
                    <a:pt x="60833" y="114300"/>
                    <a:pt x="57150" y="114300"/>
                  </a:cubicBezTo>
                  <a:cubicBezTo>
                    <a:pt x="53467"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016" y="68326"/>
                  </a:cubicBezTo>
                  <a:cubicBezTo>
                    <a:pt x="254"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750" y="5842"/>
                    <a:pt x="35306" y="4318"/>
                  </a:cubicBezTo>
                  <a:cubicBezTo>
                    <a:pt x="38862"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path>
              </a:pathLst>
            </a:custGeom>
            <a:solidFill>
              <a:srgbClr val="000000"/>
            </a:solidFill>
          </p:spPr>
        </p:sp>
      </p:grpSp>
      <p:grpSp>
        <p:nvGrpSpPr>
          <p:cNvPr id="11" name="Group 11"/>
          <p:cNvGrpSpPr>
            <a:grpSpLocks noChangeAspect="1"/>
          </p:cNvGrpSpPr>
          <p:nvPr/>
        </p:nvGrpSpPr>
        <p:grpSpPr>
          <a:xfrm>
            <a:off x="6846484" y="5297700"/>
            <a:ext cx="114300" cy="114300"/>
            <a:chOff x="0" y="0"/>
            <a:chExt cx="114300" cy="114300"/>
          </a:xfrm>
        </p:grpSpPr>
        <p:sp>
          <p:nvSpPr>
            <p:cNvPr id="12" name="Freeform 12"/>
            <p:cNvSpPr/>
            <p:nvPr/>
          </p:nvSpPr>
          <p:spPr>
            <a:xfrm>
              <a:off x="0" y="0"/>
              <a:ext cx="114300" cy="114300"/>
            </a:xfrm>
            <a:custGeom>
              <a:avLst/>
              <a:gdLst/>
              <a:ahLst/>
              <a:cxnLst/>
              <a:rect l="l" t="t" r="r" b="b"/>
              <a:pathLst>
                <a:path w="114300" h="114300">
                  <a:moveTo>
                    <a:pt x="114300" y="57150"/>
                  </a:moveTo>
                  <a:cubicBezTo>
                    <a:pt x="114300" y="60833"/>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833" y="114300"/>
                    <a:pt x="57150" y="114300"/>
                  </a:cubicBezTo>
                  <a:cubicBezTo>
                    <a:pt x="53467" y="114300"/>
                    <a:pt x="49657" y="113919"/>
                    <a:pt x="45974" y="113157"/>
                  </a:cubicBezTo>
                  <a:cubicBezTo>
                    <a:pt x="42291" y="112395"/>
                    <a:pt x="38735" y="111379"/>
                    <a:pt x="35306" y="109855"/>
                  </a:cubicBezTo>
                  <a:cubicBezTo>
                    <a:pt x="31877" y="108331"/>
                    <a:pt x="28448" y="106680"/>
                    <a:pt x="25400" y="104648"/>
                  </a:cubicBezTo>
                  <a:cubicBezTo>
                    <a:pt x="22352" y="102616"/>
                    <a:pt x="19431" y="100203"/>
                    <a:pt x="16764" y="97536"/>
                  </a:cubicBezTo>
                  <a:cubicBezTo>
                    <a:pt x="14097" y="94869"/>
                    <a:pt x="11684" y="91948"/>
                    <a:pt x="9652" y="88900"/>
                  </a:cubicBezTo>
                  <a:cubicBezTo>
                    <a:pt x="7620" y="85852"/>
                    <a:pt x="5842" y="82423"/>
                    <a:pt x="4318" y="78994"/>
                  </a:cubicBezTo>
                  <a:cubicBezTo>
                    <a:pt x="2794" y="75565"/>
                    <a:pt x="1778" y="72009"/>
                    <a:pt x="1016" y="68326"/>
                  </a:cubicBezTo>
                  <a:cubicBezTo>
                    <a:pt x="254" y="64643"/>
                    <a:pt x="0" y="60833"/>
                    <a:pt x="0" y="57150"/>
                  </a:cubicBezTo>
                  <a:cubicBezTo>
                    <a:pt x="0" y="53467"/>
                    <a:pt x="381" y="49657"/>
                    <a:pt x="1143" y="45974"/>
                  </a:cubicBezTo>
                  <a:cubicBezTo>
                    <a:pt x="1905" y="42291"/>
                    <a:pt x="2921" y="38735"/>
                    <a:pt x="4445" y="35306"/>
                  </a:cubicBezTo>
                  <a:cubicBezTo>
                    <a:pt x="5969" y="31877"/>
                    <a:pt x="7493" y="28448"/>
                    <a:pt x="9652" y="25400"/>
                  </a:cubicBezTo>
                  <a:cubicBezTo>
                    <a:pt x="11811" y="22352"/>
                    <a:pt x="14097" y="19431"/>
                    <a:pt x="16764" y="16764"/>
                  </a:cubicBezTo>
                  <a:cubicBezTo>
                    <a:pt x="19431" y="14097"/>
                    <a:pt x="22352" y="11684"/>
                    <a:pt x="25400" y="9652"/>
                  </a:cubicBezTo>
                  <a:cubicBezTo>
                    <a:pt x="28448" y="7620"/>
                    <a:pt x="31750" y="5842"/>
                    <a:pt x="35306" y="4318"/>
                  </a:cubicBezTo>
                  <a:cubicBezTo>
                    <a:pt x="38862"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path>
              </a:pathLst>
            </a:custGeom>
            <a:solidFill>
              <a:srgbClr val="000000"/>
            </a:solidFill>
          </p:spPr>
        </p:sp>
      </p:grpSp>
      <p:grpSp>
        <p:nvGrpSpPr>
          <p:cNvPr id="13" name="Group 13"/>
          <p:cNvGrpSpPr>
            <a:grpSpLocks noChangeAspect="1"/>
          </p:cNvGrpSpPr>
          <p:nvPr/>
        </p:nvGrpSpPr>
        <p:grpSpPr>
          <a:xfrm>
            <a:off x="6846484" y="6602625"/>
            <a:ext cx="114300" cy="114300"/>
            <a:chOff x="0" y="0"/>
            <a:chExt cx="114300" cy="114300"/>
          </a:xfrm>
        </p:grpSpPr>
        <p:sp>
          <p:nvSpPr>
            <p:cNvPr id="14" name="Freeform 14"/>
            <p:cNvSpPr/>
            <p:nvPr/>
          </p:nvSpPr>
          <p:spPr>
            <a:xfrm>
              <a:off x="0" y="0"/>
              <a:ext cx="114300" cy="114300"/>
            </a:xfrm>
            <a:custGeom>
              <a:avLst/>
              <a:gdLst/>
              <a:ahLst/>
              <a:cxnLst/>
              <a:rect l="l" t="t" r="r" b="b"/>
              <a:pathLst>
                <a:path w="114300" h="114300">
                  <a:moveTo>
                    <a:pt x="114300" y="57150"/>
                  </a:moveTo>
                  <a:cubicBezTo>
                    <a:pt x="114300" y="60833"/>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833" y="114300"/>
                    <a:pt x="57150" y="114300"/>
                  </a:cubicBezTo>
                  <a:cubicBezTo>
                    <a:pt x="53467" y="114300"/>
                    <a:pt x="49657" y="113919"/>
                    <a:pt x="45974" y="113157"/>
                  </a:cubicBezTo>
                  <a:cubicBezTo>
                    <a:pt x="42291" y="112395"/>
                    <a:pt x="38735" y="111379"/>
                    <a:pt x="35306" y="109855"/>
                  </a:cubicBezTo>
                  <a:cubicBezTo>
                    <a:pt x="31877" y="108331"/>
                    <a:pt x="28448" y="106680"/>
                    <a:pt x="25400" y="104648"/>
                  </a:cubicBezTo>
                  <a:cubicBezTo>
                    <a:pt x="22352" y="102616"/>
                    <a:pt x="19431" y="100203"/>
                    <a:pt x="16764" y="97536"/>
                  </a:cubicBezTo>
                  <a:cubicBezTo>
                    <a:pt x="14097" y="94869"/>
                    <a:pt x="11684" y="91948"/>
                    <a:pt x="9652" y="88900"/>
                  </a:cubicBezTo>
                  <a:cubicBezTo>
                    <a:pt x="7620" y="85852"/>
                    <a:pt x="5842" y="82423"/>
                    <a:pt x="4318" y="78994"/>
                  </a:cubicBezTo>
                  <a:cubicBezTo>
                    <a:pt x="2794" y="75565"/>
                    <a:pt x="1778" y="72009"/>
                    <a:pt x="1016" y="68326"/>
                  </a:cubicBezTo>
                  <a:cubicBezTo>
                    <a:pt x="254" y="64643"/>
                    <a:pt x="0" y="60833"/>
                    <a:pt x="0" y="57150"/>
                  </a:cubicBezTo>
                  <a:cubicBezTo>
                    <a:pt x="0" y="53467"/>
                    <a:pt x="381" y="49657"/>
                    <a:pt x="1143" y="45974"/>
                  </a:cubicBezTo>
                  <a:cubicBezTo>
                    <a:pt x="1905" y="42291"/>
                    <a:pt x="2921" y="38735"/>
                    <a:pt x="4445" y="35306"/>
                  </a:cubicBezTo>
                  <a:cubicBezTo>
                    <a:pt x="5969" y="31877"/>
                    <a:pt x="7493" y="28448"/>
                    <a:pt x="9652" y="25400"/>
                  </a:cubicBezTo>
                  <a:cubicBezTo>
                    <a:pt x="11811" y="22352"/>
                    <a:pt x="14097" y="19431"/>
                    <a:pt x="16764" y="16764"/>
                  </a:cubicBezTo>
                  <a:cubicBezTo>
                    <a:pt x="19431" y="14097"/>
                    <a:pt x="22352" y="11684"/>
                    <a:pt x="25400" y="9652"/>
                  </a:cubicBezTo>
                  <a:cubicBezTo>
                    <a:pt x="28448" y="7620"/>
                    <a:pt x="31750" y="5842"/>
                    <a:pt x="35306" y="4318"/>
                  </a:cubicBezTo>
                  <a:cubicBezTo>
                    <a:pt x="38862"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path>
              </a:pathLst>
            </a:custGeom>
            <a:solidFill>
              <a:srgbClr val="000000"/>
            </a:solidFill>
          </p:spPr>
        </p:sp>
      </p:grpSp>
      <p:grpSp>
        <p:nvGrpSpPr>
          <p:cNvPr id="15" name="Group 15"/>
          <p:cNvGrpSpPr>
            <a:grpSpLocks noChangeAspect="1"/>
          </p:cNvGrpSpPr>
          <p:nvPr/>
        </p:nvGrpSpPr>
        <p:grpSpPr>
          <a:xfrm>
            <a:off x="6846484" y="8345700"/>
            <a:ext cx="114300" cy="114300"/>
            <a:chOff x="0" y="0"/>
            <a:chExt cx="114300" cy="114300"/>
          </a:xfrm>
        </p:grpSpPr>
        <p:sp>
          <p:nvSpPr>
            <p:cNvPr id="16" name="Freeform 16"/>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489"/>
                    <a:pt x="88773" y="104648"/>
                  </a:cubicBezTo>
                  <a:cubicBezTo>
                    <a:pt x="85725" y="106807"/>
                    <a:pt x="82296" y="108458"/>
                    <a:pt x="78867" y="109982"/>
                  </a:cubicBezTo>
                  <a:cubicBezTo>
                    <a:pt x="75438" y="111506"/>
                    <a:pt x="71882" y="112522"/>
                    <a:pt x="68199" y="113284"/>
                  </a:cubicBezTo>
                  <a:cubicBezTo>
                    <a:pt x="64516" y="114046"/>
                    <a:pt x="60833" y="114300"/>
                    <a:pt x="57150" y="114300"/>
                  </a:cubicBezTo>
                  <a:cubicBezTo>
                    <a:pt x="53467" y="114300"/>
                    <a:pt x="49657" y="113919"/>
                    <a:pt x="45974" y="113157"/>
                  </a:cubicBezTo>
                  <a:cubicBezTo>
                    <a:pt x="42291" y="112395"/>
                    <a:pt x="38735" y="111379"/>
                    <a:pt x="35306" y="109855"/>
                  </a:cubicBezTo>
                  <a:cubicBezTo>
                    <a:pt x="31877" y="108331"/>
                    <a:pt x="28448" y="106680"/>
                    <a:pt x="25400" y="104648"/>
                  </a:cubicBezTo>
                  <a:cubicBezTo>
                    <a:pt x="22352" y="102616"/>
                    <a:pt x="19431" y="100203"/>
                    <a:pt x="16764" y="97536"/>
                  </a:cubicBezTo>
                  <a:cubicBezTo>
                    <a:pt x="14097" y="94869"/>
                    <a:pt x="11684" y="92075"/>
                    <a:pt x="9652" y="88900"/>
                  </a:cubicBezTo>
                  <a:cubicBezTo>
                    <a:pt x="7620" y="85725"/>
                    <a:pt x="5842" y="82550"/>
                    <a:pt x="4318" y="78994"/>
                  </a:cubicBezTo>
                  <a:cubicBezTo>
                    <a:pt x="2794" y="75438"/>
                    <a:pt x="1778" y="71882"/>
                    <a:pt x="1016" y="68326"/>
                  </a:cubicBezTo>
                  <a:cubicBezTo>
                    <a:pt x="254" y="64770"/>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750" y="5842"/>
                    <a:pt x="35306" y="4318"/>
                  </a:cubicBezTo>
                  <a:cubicBezTo>
                    <a:pt x="38862"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path>
              </a:pathLst>
            </a:custGeom>
            <a:solidFill>
              <a:srgbClr val="000000"/>
            </a:solidFill>
          </p:spPr>
        </p:sp>
      </p:grpSp>
      <p:sp>
        <p:nvSpPr>
          <p:cNvPr id="17" name="TextBox 17"/>
          <p:cNvSpPr txBox="1"/>
          <p:nvPr/>
        </p:nvSpPr>
        <p:spPr>
          <a:xfrm>
            <a:off x="789842" y="1649682"/>
            <a:ext cx="5170732" cy="7624991"/>
          </a:xfrm>
          <a:prstGeom prst="rect">
            <a:avLst/>
          </a:prstGeom>
        </p:spPr>
        <p:txBody>
          <a:bodyPr lIns="0" tIns="0" rIns="0" bIns="0" rtlCol="0" anchor="t">
            <a:spAutoFit/>
          </a:bodyPr>
          <a:lstStyle/>
          <a:p>
            <a:pPr algn="just">
              <a:lnSpc>
                <a:spcPts val="3524"/>
              </a:lnSpc>
            </a:pPr>
            <a:r>
              <a:rPr lang="en-US" sz="2907" b="1" spc="14">
                <a:solidFill>
                  <a:srgbClr val="332C2C"/>
                </a:solidFill>
                <a:latin typeface="IBM Plex Sans Bold"/>
                <a:ea typeface="IBM Plex Sans Bold"/>
                <a:cs typeface="IBM Plex Sans Bold"/>
                <a:sym typeface="IBM Plex Sans Bold"/>
              </a:rPr>
              <a:t>Canada: </a:t>
            </a:r>
            <a:r>
              <a:rPr lang="en-US" sz="2907" spc="14">
                <a:solidFill>
                  <a:srgbClr val="332C2C"/>
                </a:solidFill>
                <a:latin typeface="IBM Plex Sans"/>
                <a:ea typeface="IBM Plex Sans"/>
                <a:cs typeface="IBM Plex Sans"/>
                <a:sym typeface="IBM Plex Sans"/>
              </a:rPr>
              <a:t>Ottawa, Kitchener, Hamilton, Calgary, Edmonton, Red Deer, Lethbridge, Halifax.</a:t>
            </a:r>
          </a:p>
          <a:p>
            <a:pPr algn="just">
              <a:lnSpc>
                <a:spcPts val="7269"/>
              </a:lnSpc>
            </a:pPr>
            <a:r>
              <a:rPr lang="en-US" sz="2907" b="1" spc="14">
                <a:solidFill>
                  <a:srgbClr val="332C2C"/>
                </a:solidFill>
                <a:latin typeface="IBM Plex Sans Bold"/>
                <a:ea typeface="IBM Plex Sans Bold"/>
                <a:cs typeface="IBM Plex Sans Bold"/>
                <a:sym typeface="IBM Plex Sans Bold"/>
              </a:rPr>
              <a:t>Indonesia:</a:t>
            </a:r>
            <a:r>
              <a:rPr lang="en-US" sz="2907" spc="14">
                <a:solidFill>
                  <a:srgbClr val="332C2C"/>
                </a:solidFill>
                <a:latin typeface="IBM Plex Sans"/>
                <a:ea typeface="IBM Plex Sans"/>
                <a:cs typeface="IBM Plex Sans"/>
                <a:sym typeface="IBM Plex Sans"/>
              </a:rPr>
              <a:t> Bandung, Bogor,</a:t>
            </a:r>
          </a:p>
          <a:p>
            <a:pPr algn="just">
              <a:lnSpc>
                <a:spcPts val="1453"/>
              </a:lnSpc>
            </a:pPr>
            <a:r>
              <a:rPr lang="en-US" sz="2907" spc="14">
                <a:solidFill>
                  <a:srgbClr val="332C2C"/>
                </a:solidFill>
                <a:latin typeface="IBM Plex Sans"/>
                <a:ea typeface="IBM Plex Sans"/>
                <a:cs typeface="IBM Plex Sans"/>
                <a:sym typeface="IBM Plex Sans"/>
              </a:rPr>
              <a:t>Denpasar, Ubud, Yogyakarta.</a:t>
            </a:r>
          </a:p>
          <a:p>
            <a:pPr algn="just">
              <a:lnSpc>
                <a:spcPts val="7269"/>
              </a:lnSpc>
            </a:pPr>
            <a:r>
              <a:rPr lang="en-US" sz="2907" b="1" spc="14">
                <a:solidFill>
                  <a:srgbClr val="332C2C"/>
                </a:solidFill>
                <a:latin typeface="IBM Plex Sans Bold"/>
                <a:ea typeface="IBM Plex Sans Bold"/>
                <a:cs typeface="IBM Plex Sans Bold"/>
                <a:sym typeface="IBM Plex Sans Bold"/>
              </a:rPr>
              <a:t>Brazil: </a:t>
            </a:r>
            <a:r>
              <a:rPr lang="en-US" sz="2907" spc="14">
                <a:solidFill>
                  <a:srgbClr val="332C2C"/>
                </a:solidFill>
                <a:latin typeface="IBM Plex Sans"/>
                <a:ea typeface="IBM Plex Sans"/>
                <a:cs typeface="IBM Plex Sans"/>
                <a:sym typeface="IBM Plex Sans"/>
              </a:rPr>
              <a:t>Belo Horizonte, Juiz de</a:t>
            </a:r>
          </a:p>
          <a:p>
            <a:pPr algn="just">
              <a:lnSpc>
                <a:spcPts val="1453"/>
              </a:lnSpc>
            </a:pPr>
            <a:r>
              <a:rPr lang="en-US" sz="2907" spc="14">
                <a:solidFill>
                  <a:srgbClr val="332C2C"/>
                </a:solidFill>
                <a:latin typeface="IBM Plex Sans"/>
                <a:ea typeface="IBM Plex Sans"/>
                <a:cs typeface="IBM Plex Sans"/>
                <a:sym typeface="IBM Plex Sans"/>
              </a:rPr>
              <a:t>Fora, Curitiba, Londrina,</a:t>
            </a:r>
          </a:p>
          <a:p>
            <a:pPr algn="just">
              <a:lnSpc>
                <a:spcPts val="5597"/>
              </a:lnSpc>
            </a:pPr>
            <a:r>
              <a:rPr lang="en-US" sz="2907" spc="14">
                <a:solidFill>
                  <a:srgbClr val="332C2C"/>
                </a:solidFill>
                <a:latin typeface="IBM Plex Sans"/>
                <a:ea typeface="IBM Plex Sans"/>
                <a:cs typeface="IBM Plex Sans"/>
                <a:sym typeface="IBM Plex Sans"/>
              </a:rPr>
              <a:t>Salvador. </a:t>
            </a:r>
          </a:p>
          <a:p>
            <a:pPr algn="just">
              <a:lnSpc>
                <a:spcPts val="7269"/>
              </a:lnSpc>
            </a:pPr>
            <a:r>
              <a:rPr lang="en-US" sz="2907" b="1" spc="14">
                <a:solidFill>
                  <a:srgbClr val="332C2C"/>
                </a:solidFill>
                <a:latin typeface="IBM Plex Sans Bold"/>
                <a:ea typeface="IBM Plex Sans Bold"/>
                <a:cs typeface="IBM Plex Sans Bold"/>
                <a:sym typeface="IBM Plex Sans Bold"/>
              </a:rPr>
              <a:t>South Africa:</a:t>
            </a:r>
            <a:r>
              <a:rPr lang="en-US" sz="2907" spc="14">
                <a:solidFill>
                  <a:srgbClr val="332C2C"/>
                </a:solidFill>
                <a:latin typeface="IBM Plex Sans"/>
                <a:ea typeface="IBM Plex Sans"/>
                <a:cs typeface="IBM Plex Sans"/>
                <a:sym typeface="IBM Plex Sans"/>
              </a:rPr>
              <a:t> Port Elizabeth,</a:t>
            </a:r>
          </a:p>
          <a:p>
            <a:pPr algn="just">
              <a:lnSpc>
                <a:spcPts val="1453"/>
              </a:lnSpc>
            </a:pPr>
            <a:r>
              <a:rPr lang="en-US" sz="2907" spc="14">
                <a:solidFill>
                  <a:srgbClr val="332C2C"/>
                </a:solidFill>
                <a:latin typeface="IBM Plex Sans"/>
                <a:ea typeface="IBM Plex Sans"/>
                <a:cs typeface="IBM Plex Sans"/>
                <a:sym typeface="IBM Plex Sans"/>
              </a:rPr>
              <a:t>East London, Bloemfontein,</a:t>
            </a:r>
          </a:p>
          <a:p>
            <a:pPr algn="just">
              <a:lnSpc>
                <a:spcPts val="5597"/>
              </a:lnSpc>
            </a:pPr>
            <a:r>
              <a:rPr lang="en-US" sz="2907" spc="14">
                <a:solidFill>
                  <a:srgbClr val="332C2C"/>
                </a:solidFill>
                <a:latin typeface="IBM Plex Sans"/>
                <a:ea typeface="IBM Plex Sans"/>
                <a:cs typeface="IBM Plex Sans"/>
                <a:sym typeface="IBM Plex Sans"/>
              </a:rPr>
              <a:t>Durban, Pietermaritzburg.</a:t>
            </a:r>
          </a:p>
          <a:p>
            <a:pPr algn="just">
              <a:lnSpc>
                <a:spcPts val="7269"/>
              </a:lnSpc>
            </a:pPr>
            <a:r>
              <a:rPr lang="en-US" sz="2907" b="1" spc="14">
                <a:solidFill>
                  <a:srgbClr val="332C2C"/>
                </a:solidFill>
                <a:latin typeface="IBM Plex Sans Bold"/>
                <a:ea typeface="IBM Plex Sans Bold"/>
                <a:cs typeface="IBM Plex Sans Bold"/>
                <a:sym typeface="IBM Plex Sans Bold"/>
              </a:rPr>
              <a:t>Philippines:</a:t>
            </a:r>
            <a:r>
              <a:rPr lang="en-US" sz="2907" spc="14">
                <a:solidFill>
                  <a:srgbClr val="332C2C"/>
                </a:solidFill>
                <a:latin typeface="IBM Plex Sans"/>
                <a:ea typeface="IBM Plex Sans"/>
                <a:cs typeface="IBM Plex Sans"/>
                <a:sym typeface="IBM Plex Sans"/>
              </a:rPr>
              <a:t> Cebu, Davao,</a:t>
            </a:r>
          </a:p>
          <a:p>
            <a:pPr algn="just">
              <a:lnSpc>
                <a:spcPts val="1453"/>
              </a:lnSpc>
            </a:pPr>
            <a:r>
              <a:rPr lang="en-US" sz="2907" spc="14">
                <a:solidFill>
                  <a:srgbClr val="332C2C"/>
                </a:solidFill>
                <a:latin typeface="IBM Plex Sans"/>
                <a:ea typeface="IBM Plex Sans"/>
                <a:cs typeface="IBM Plex Sans"/>
                <a:sym typeface="IBM Plex Sans"/>
              </a:rPr>
              <a:t>Iloilo.</a:t>
            </a:r>
          </a:p>
        </p:txBody>
      </p:sp>
      <p:sp>
        <p:nvSpPr>
          <p:cNvPr id="18" name="TextBox 18"/>
          <p:cNvSpPr txBox="1"/>
          <p:nvPr/>
        </p:nvSpPr>
        <p:spPr>
          <a:xfrm>
            <a:off x="7138178" y="1643415"/>
            <a:ext cx="10787901" cy="7836284"/>
          </a:xfrm>
          <a:prstGeom prst="rect">
            <a:avLst/>
          </a:prstGeom>
        </p:spPr>
        <p:txBody>
          <a:bodyPr lIns="0" tIns="0" rIns="0" bIns="0" rtlCol="0" anchor="t">
            <a:spAutoFit/>
          </a:bodyPr>
          <a:lstStyle/>
          <a:p>
            <a:pPr algn="just">
              <a:lnSpc>
                <a:spcPts val="3450"/>
              </a:lnSpc>
            </a:pPr>
            <a:r>
              <a:rPr lang="en-US" sz="2856" b="1" spc="14">
                <a:solidFill>
                  <a:srgbClr val="000000"/>
                </a:solidFill>
                <a:latin typeface="IBM Plex Sans Bold"/>
                <a:ea typeface="IBM Plex Sans Bold"/>
                <a:cs typeface="IBM Plex Sans Bold"/>
                <a:sym typeface="IBM Plex Sans Bold"/>
              </a:rPr>
              <a:t>Canada:</a:t>
            </a:r>
            <a:r>
              <a:rPr lang="en-US" sz="2856" spc="14">
                <a:solidFill>
                  <a:srgbClr val="000000"/>
                </a:solidFill>
                <a:latin typeface="IBM Plex Sans"/>
                <a:ea typeface="IBM Plex Sans"/>
                <a:cs typeface="IBM Plex Sans"/>
                <a:sym typeface="IBM Plex Sans"/>
              </a:rPr>
              <a:t> Smaller cities like Ottawa and Kitchener have moderate ratings, with room for improvement compared to larger cities. </a:t>
            </a:r>
          </a:p>
          <a:p>
            <a:pPr algn="just">
              <a:lnSpc>
                <a:spcPts val="7141"/>
              </a:lnSpc>
            </a:pPr>
            <a:r>
              <a:rPr lang="en-US" sz="2856" b="1" spc="37">
                <a:solidFill>
                  <a:srgbClr val="000000"/>
                </a:solidFill>
                <a:latin typeface="IBM Plex Sans Bold"/>
                <a:ea typeface="IBM Plex Sans Bold"/>
                <a:cs typeface="IBM Plex Sans Bold"/>
                <a:sym typeface="IBM Plex Sans Bold"/>
              </a:rPr>
              <a:t>Indonesia:</a:t>
            </a:r>
            <a:r>
              <a:rPr lang="en-US" sz="2856" spc="37">
                <a:solidFill>
                  <a:srgbClr val="000000"/>
                </a:solidFill>
                <a:latin typeface="IBM Plex Sans"/>
                <a:ea typeface="IBM Plex Sans"/>
                <a:cs typeface="IBM Plex Sans"/>
                <a:sym typeface="IBM Plex Sans"/>
              </a:rPr>
              <a:t> Cities like Bandung and Yogyakarta show moderate</a:t>
            </a:r>
          </a:p>
          <a:p>
            <a:pPr algn="just">
              <a:lnSpc>
                <a:spcPts val="1428"/>
              </a:lnSpc>
            </a:pPr>
            <a:r>
              <a:rPr lang="en-US" sz="2856" spc="14">
                <a:solidFill>
                  <a:srgbClr val="000000"/>
                </a:solidFill>
                <a:latin typeface="IBM Plex Sans"/>
                <a:ea typeface="IBM Plex Sans"/>
                <a:cs typeface="IBM Plex Sans"/>
                <a:sym typeface="IBM Plex Sans"/>
              </a:rPr>
              <a:t>ratings, with potential for higher quality in less developed</a:t>
            </a:r>
          </a:p>
          <a:p>
            <a:pPr algn="just">
              <a:lnSpc>
                <a:spcPts val="5322"/>
              </a:lnSpc>
            </a:pPr>
            <a:r>
              <a:rPr lang="en-US" sz="2856" spc="14">
                <a:solidFill>
                  <a:srgbClr val="000000"/>
                </a:solidFill>
                <a:latin typeface="IBM Plex Sans"/>
                <a:ea typeface="IBM Plex Sans"/>
                <a:cs typeface="IBM Plex Sans"/>
                <a:sym typeface="IBM Plex Sans"/>
              </a:rPr>
              <a:t>areas.</a:t>
            </a:r>
          </a:p>
          <a:p>
            <a:pPr algn="just">
              <a:lnSpc>
                <a:spcPts val="7141"/>
              </a:lnSpc>
            </a:pPr>
            <a:r>
              <a:rPr lang="en-US" sz="2856" b="1" spc="62">
                <a:solidFill>
                  <a:srgbClr val="000000"/>
                </a:solidFill>
                <a:latin typeface="IBM Plex Sans Bold"/>
                <a:ea typeface="IBM Plex Sans Bold"/>
                <a:cs typeface="IBM Plex Sans Bold"/>
                <a:sym typeface="IBM Plex Sans Bold"/>
              </a:rPr>
              <a:t>Brazil: </a:t>
            </a:r>
            <a:r>
              <a:rPr lang="en-US" sz="2856" spc="62">
                <a:solidFill>
                  <a:srgbClr val="000000"/>
                </a:solidFill>
                <a:latin typeface="IBM Plex Sans"/>
                <a:ea typeface="IBM Plex Sans"/>
                <a:cs typeface="IBM Plex Sans"/>
                <a:sym typeface="IBM Plex Sans"/>
              </a:rPr>
              <a:t>Cities like Salvador and Belo Horizonte have moderate</a:t>
            </a:r>
          </a:p>
          <a:p>
            <a:pPr algn="just">
              <a:lnSpc>
                <a:spcPts val="1428"/>
              </a:lnSpc>
            </a:pPr>
            <a:r>
              <a:rPr lang="en-US" sz="2856" spc="14">
                <a:solidFill>
                  <a:srgbClr val="000000"/>
                </a:solidFill>
                <a:latin typeface="IBM Plex Sans"/>
                <a:ea typeface="IBM Plex Sans"/>
                <a:cs typeface="IBM Plex Sans"/>
                <a:sym typeface="IBM Plex Sans"/>
              </a:rPr>
              <a:t>ratings, with opportunities for growth in customer satisfaction. </a:t>
            </a:r>
          </a:p>
          <a:p>
            <a:pPr algn="just">
              <a:lnSpc>
                <a:spcPts val="7141"/>
              </a:lnSpc>
            </a:pPr>
            <a:r>
              <a:rPr lang="en-US" sz="2856" b="1" spc="22">
                <a:solidFill>
                  <a:srgbClr val="000000"/>
                </a:solidFill>
                <a:latin typeface="IBM Plex Sans Bold"/>
                <a:ea typeface="IBM Plex Sans Bold"/>
                <a:cs typeface="IBM Plex Sans Bold"/>
                <a:sym typeface="IBM Plex Sans Bold"/>
              </a:rPr>
              <a:t>South Africa: </a:t>
            </a:r>
            <a:r>
              <a:rPr lang="en-US" sz="2856" spc="22">
                <a:solidFill>
                  <a:srgbClr val="000000"/>
                </a:solidFill>
                <a:latin typeface="IBM Plex Sans"/>
                <a:ea typeface="IBM Plex Sans"/>
                <a:cs typeface="IBM Plex Sans"/>
                <a:sym typeface="IBM Plex Sans"/>
              </a:rPr>
              <a:t>Ratings are higher in major cities like Cape Town,</a:t>
            </a:r>
          </a:p>
          <a:p>
            <a:pPr algn="just">
              <a:lnSpc>
                <a:spcPts val="1428"/>
              </a:lnSpc>
            </a:pPr>
            <a:r>
              <a:rPr lang="en-US" sz="2856" spc="74">
                <a:solidFill>
                  <a:srgbClr val="000000"/>
                </a:solidFill>
                <a:latin typeface="IBM Plex Sans"/>
                <a:ea typeface="IBM Plex Sans"/>
                <a:cs typeface="IBM Plex Sans"/>
                <a:sym typeface="IBM Plex Sans"/>
              </a:rPr>
              <a:t>while smaller cities like Port Elizabeth have lower ratings and</a:t>
            </a:r>
          </a:p>
          <a:p>
            <a:pPr algn="just">
              <a:lnSpc>
                <a:spcPts val="5322"/>
              </a:lnSpc>
            </a:pPr>
            <a:r>
              <a:rPr lang="en-US" sz="2856" spc="14">
                <a:solidFill>
                  <a:srgbClr val="000000"/>
                </a:solidFill>
                <a:latin typeface="IBM Plex Sans"/>
                <a:ea typeface="IBM Plex Sans"/>
                <a:cs typeface="IBM Plex Sans"/>
                <a:sym typeface="IBM Plex Sans"/>
              </a:rPr>
              <a:t>room for improvement. </a:t>
            </a:r>
          </a:p>
          <a:p>
            <a:pPr algn="just">
              <a:lnSpc>
                <a:spcPts val="7141"/>
              </a:lnSpc>
            </a:pPr>
            <a:r>
              <a:rPr lang="en-US" sz="2856" b="1" spc="14">
                <a:solidFill>
                  <a:srgbClr val="000000"/>
                </a:solidFill>
                <a:latin typeface="IBM Plex Sans Bold"/>
                <a:ea typeface="IBM Plex Sans Bold"/>
                <a:cs typeface="IBM Plex Sans Bold"/>
                <a:sym typeface="IBM Plex Sans Bold"/>
              </a:rPr>
              <a:t>Philippines: </a:t>
            </a:r>
            <a:r>
              <a:rPr lang="en-US" sz="2856" spc="14">
                <a:solidFill>
                  <a:srgbClr val="000000"/>
                </a:solidFill>
                <a:latin typeface="IBM Plex Sans"/>
                <a:ea typeface="IBM Plex Sans"/>
                <a:cs typeface="IBM Plex Sans"/>
                <a:sym typeface="IBM Plex Sans"/>
              </a:rPr>
              <a:t>Metro Manila has higher ratings, but cities like</a:t>
            </a:r>
          </a:p>
          <a:p>
            <a:pPr algn="just">
              <a:lnSpc>
                <a:spcPts val="1428"/>
              </a:lnSpc>
            </a:pPr>
            <a:r>
              <a:rPr lang="en-US" sz="2856" spc="37">
                <a:solidFill>
                  <a:srgbClr val="000000"/>
                </a:solidFill>
                <a:latin typeface="IBM Plex Sans"/>
                <a:ea typeface="IBM Plex Sans"/>
                <a:cs typeface="IBM Plex Sans"/>
                <a:sym typeface="IBM Plex Sans"/>
              </a:rPr>
              <a:t>Cebu and Davao show potential for improvement in restaurant</a:t>
            </a:r>
          </a:p>
          <a:p>
            <a:pPr algn="just">
              <a:lnSpc>
                <a:spcPts val="5470"/>
              </a:lnSpc>
            </a:pPr>
            <a:r>
              <a:rPr lang="en-US" sz="2856" spc="14">
                <a:solidFill>
                  <a:srgbClr val="000000"/>
                </a:solidFill>
                <a:latin typeface="IBM Plex Sans"/>
                <a:ea typeface="IBM Plex Sans"/>
                <a:cs typeface="IBM Plex Sans"/>
                <a:sym typeface="IBM Plex Sans"/>
              </a:rPr>
              <a:t>quality.</a:t>
            </a:r>
          </a:p>
        </p:txBody>
      </p:sp>
      <p:sp>
        <p:nvSpPr>
          <p:cNvPr id="19" name="TextBox 19"/>
          <p:cNvSpPr txBox="1"/>
          <p:nvPr/>
        </p:nvSpPr>
        <p:spPr>
          <a:xfrm>
            <a:off x="558146" y="601628"/>
            <a:ext cx="4617968" cy="762000"/>
          </a:xfrm>
          <a:prstGeom prst="rect">
            <a:avLst/>
          </a:prstGeom>
        </p:spPr>
        <p:txBody>
          <a:bodyPr lIns="0" tIns="0" rIns="0" bIns="0" rtlCol="0" anchor="t">
            <a:spAutoFit/>
          </a:bodyPr>
          <a:lstStyle/>
          <a:p>
            <a:pPr algn="l">
              <a:lnSpc>
                <a:spcPts val="6299"/>
              </a:lnSpc>
            </a:pPr>
            <a:r>
              <a:rPr lang="en-US" sz="4500" b="1" spc="22">
                <a:solidFill>
                  <a:srgbClr val="000000"/>
                </a:solidFill>
                <a:latin typeface="IBM Plex Sans Bold"/>
                <a:ea typeface="IBM Plex Sans Bold"/>
                <a:cs typeface="IBM Plex Sans Bold"/>
                <a:sym typeface="IBM Plex Sans Bold"/>
              </a:rPr>
              <a:t>Suggested Cities</a:t>
            </a:r>
          </a:p>
        </p:txBody>
      </p:sp>
      <p:sp>
        <p:nvSpPr>
          <p:cNvPr id="20" name="TextBox 20"/>
          <p:cNvSpPr txBox="1"/>
          <p:nvPr/>
        </p:nvSpPr>
        <p:spPr>
          <a:xfrm>
            <a:off x="6771742" y="635213"/>
            <a:ext cx="8157515" cy="769144"/>
          </a:xfrm>
          <a:prstGeom prst="rect">
            <a:avLst/>
          </a:prstGeom>
        </p:spPr>
        <p:txBody>
          <a:bodyPr lIns="0" tIns="0" rIns="0" bIns="0" rtlCol="0" anchor="t">
            <a:spAutoFit/>
          </a:bodyPr>
          <a:lstStyle/>
          <a:p>
            <a:pPr algn="l">
              <a:lnSpc>
                <a:spcPts val="6299"/>
              </a:lnSpc>
            </a:pPr>
            <a:r>
              <a:rPr lang="en-US" sz="4500" b="1">
                <a:solidFill>
                  <a:srgbClr val="000000"/>
                </a:solidFill>
                <a:latin typeface="Quicksand Bold"/>
                <a:ea typeface="Quicksand Bold"/>
                <a:cs typeface="Quicksand Bold"/>
                <a:sym typeface="Quicksand Bold"/>
              </a:rPr>
              <a:t>Quality of Restaurant Rating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697" y="9753600"/>
            <a:ext cx="18275303" cy="63503"/>
          </a:xfrm>
          <a:custGeom>
            <a:avLst/>
            <a:gdLst/>
            <a:ahLst/>
            <a:cxnLst/>
            <a:rect l="l" t="t" r="r" b="b"/>
            <a:pathLst>
              <a:path w="18275303" h="63503">
                <a:moveTo>
                  <a:pt x="0" y="0"/>
                </a:moveTo>
                <a:lnTo>
                  <a:pt x="18275303" y="0"/>
                </a:lnTo>
                <a:lnTo>
                  <a:pt x="18275303" y="63503"/>
                </a:lnTo>
                <a:lnTo>
                  <a:pt x="0" y="63503"/>
                </a:lnTo>
                <a:lnTo>
                  <a:pt x="0" y="0"/>
                </a:lnTo>
                <a:close/>
              </a:path>
            </a:pathLst>
          </a:custGeom>
          <a:blipFill>
            <a:blip r:embed="rId4"/>
            <a:stretch>
              <a:fillRect/>
            </a:stretch>
          </a:blipFill>
        </p:spPr>
      </p:sp>
      <p:sp>
        <p:nvSpPr>
          <p:cNvPr id="4" name="TextBox 4"/>
          <p:cNvSpPr txBox="1"/>
          <p:nvPr/>
        </p:nvSpPr>
        <p:spPr>
          <a:xfrm>
            <a:off x="381000" y="800100"/>
            <a:ext cx="16819255" cy="7271221"/>
          </a:xfrm>
          <a:prstGeom prst="rect">
            <a:avLst/>
          </a:prstGeom>
        </p:spPr>
        <p:txBody>
          <a:bodyPr lIns="0" tIns="0" rIns="0" bIns="0" rtlCol="0" anchor="t">
            <a:spAutoFit/>
          </a:bodyPr>
          <a:lstStyle/>
          <a:p>
            <a:pPr algn="l">
              <a:lnSpc>
                <a:spcPts val="6277"/>
              </a:lnSpc>
            </a:pPr>
            <a:r>
              <a:rPr lang="en-US" sz="4483" b="1" i="1" spc="22" dirty="0">
                <a:solidFill>
                  <a:srgbClr val="332C2C"/>
                </a:solidFill>
                <a:latin typeface="IBM Plex Sans Bold Italics"/>
                <a:ea typeface="IBM Plex Sans Bold Italics"/>
                <a:cs typeface="IBM Plex Sans Bold Italics"/>
                <a:sym typeface="IBM Plex Sans Bold Italics"/>
              </a:rPr>
              <a:t>Should We Go for Online Delivery and Table Booking?</a:t>
            </a:r>
          </a:p>
          <a:p>
            <a:pPr algn="l">
              <a:lnSpc>
                <a:spcPts val="4177"/>
              </a:lnSpc>
            </a:pPr>
            <a:endParaRPr lang="en-US" sz="3450" spc="17" dirty="0" smtClean="0">
              <a:solidFill>
                <a:srgbClr val="332C2C"/>
              </a:solidFill>
              <a:latin typeface="IBM Plex Sans"/>
              <a:ea typeface="IBM Plex Sans"/>
              <a:cs typeface="IBM Plex Sans"/>
              <a:sym typeface="IBM Plex Sans"/>
            </a:endParaRPr>
          </a:p>
          <a:p>
            <a:pPr algn="l">
              <a:lnSpc>
                <a:spcPts val="4177"/>
              </a:lnSpc>
            </a:pPr>
            <a:r>
              <a:rPr lang="en-US" sz="3450" spc="17" dirty="0" smtClean="0">
                <a:solidFill>
                  <a:srgbClr val="332C2C"/>
                </a:solidFill>
                <a:latin typeface="IBM Plex Sans"/>
                <a:ea typeface="IBM Plex Sans"/>
                <a:cs typeface="IBM Plex Sans"/>
                <a:sym typeface="IBM Plex Sans"/>
              </a:rPr>
              <a:t>Yes</a:t>
            </a:r>
            <a:r>
              <a:rPr lang="en-US" sz="3450" spc="17" dirty="0">
                <a:solidFill>
                  <a:srgbClr val="332C2C"/>
                </a:solidFill>
                <a:latin typeface="IBM Plex Sans"/>
                <a:ea typeface="IBM Plex Sans"/>
                <a:cs typeface="IBM Plex Sans"/>
                <a:sym typeface="IBM Plex Sans"/>
              </a:rPr>
              <a:t>, both online delivery and table booking should be prioritized. They directly impact customer satisfaction and ratings. </a:t>
            </a:r>
            <a:endParaRPr lang="en-US" sz="3450" spc="17" dirty="0" smtClean="0">
              <a:solidFill>
                <a:srgbClr val="332C2C"/>
              </a:solidFill>
              <a:latin typeface="IBM Plex Sans"/>
              <a:ea typeface="IBM Plex Sans"/>
              <a:cs typeface="IBM Plex Sans"/>
              <a:sym typeface="IBM Plex Sans"/>
            </a:endParaRPr>
          </a:p>
          <a:p>
            <a:pPr algn="l">
              <a:lnSpc>
                <a:spcPts val="4177"/>
              </a:lnSpc>
            </a:pPr>
            <a:endParaRPr lang="en-US" sz="3450" b="1" spc="17" dirty="0">
              <a:solidFill>
                <a:srgbClr val="332C2C"/>
              </a:solidFill>
              <a:latin typeface="IBM Plex Sans"/>
              <a:ea typeface="IBM Plex Sans Bold"/>
              <a:cs typeface="IBM Plex Sans Bold"/>
              <a:sym typeface="IBM Plex Sans"/>
            </a:endParaRPr>
          </a:p>
          <a:p>
            <a:pPr algn="l">
              <a:lnSpc>
                <a:spcPts val="4177"/>
              </a:lnSpc>
            </a:pPr>
            <a:r>
              <a:rPr lang="en-US" sz="3450" b="1" spc="17" dirty="0" smtClean="0">
                <a:solidFill>
                  <a:srgbClr val="332C2C"/>
                </a:solidFill>
                <a:latin typeface="IBM Plex Sans Bold"/>
                <a:ea typeface="IBM Plex Sans Bold"/>
                <a:cs typeface="IBM Plex Sans Bold"/>
                <a:sym typeface="IBM Plex Sans Bold"/>
              </a:rPr>
              <a:t>Impact </a:t>
            </a:r>
            <a:r>
              <a:rPr lang="en-US" sz="3450" b="1" spc="17" dirty="0">
                <a:solidFill>
                  <a:srgbClr val="332C2C"/>
                </a:solidFill>
                <a:latin typeface="IBM Plex Sans Bold"/>
                <a:ea typeface="IBM Plex Sans Bold"/>
                <a:cs typeface="IBM Plex Sans Bold"/>
                <a:sym typeface="IBM Plex Sans Bold"/>
              </a:rPr>
              <a:t>on Customer Ratings : Online Delivery:</a:t>
            </a:r>
            <a:r>
              <a:rPr lang="en-US" sz="3450" spc="17" dirty="0">
                <a:solidFill>
                  <a:srgbClr val="332C2C"/>
                </a:solidFill>
                <a:latin typeface="IBM Plex Sans"/>
                <a:ea typeface="IBM Plex Sans"/>
                <a:cs typeface="IBM Plex Sans"/>
                <a:sym typeface="IBM Plex Sans"/>
              </a:rPr>
              <a:t> Restaurants offering delivery typically receive higher ratings, as it provides convenience, especially in urban areas</a:t>
            </a:r>
            <a:r>
              <a:rPr lang="en-US" sz="3450" spc="17" dirty="0" smtClean="0">
                <a:solidFill>
                  <a:srgbClr val="332C2C"/>
                </a:solidFill>
                <a:latin typeface="IBM Plex Sans"/>
                <a:ea typeface="IBM Plex Sans"/>
                <a:cs typeface="IBM Plex Sans"/>
                <a:sym typeface="IBM Plex Sans"/>
              </a:rPr>
              <a:t>. </a:t>
            </a:r>
          </a:p>
          <a:p>
            <a:pPr algn="l">
              <a:lnSpc>
                <a:spcPts val="4177"/>
              </a:lnSpc>
            </a:pPr>
            <a:endParaRPr lang="en-US" sz="3450" b="1" spc="17" dirty="0">
              <a:solidFill>
                <a:srgbClr val="332C2C"/>
              </a:solidFill>
              <a:latin typeface="IBM Plex Sans Bold"/>
              <a:ea typeface="IBM Plex Sans Bold"/>
              <a:cs typeface="IBM Plex Sans Bold"/>
              <a:sym typeface="IBM Plex Sans Bold"/>
            </a:endParaRPr>
          </a:p>
          <a:p>
            <a:pPr algn="l">
              <a:lnSpc>
                <a:spcPts val="4177"/>
              </a:lnSpc>
            </a:pPr>
            <a:r>
              <a:rPr lang="en-US" sz="3450" b="1" spc="17" dirty="0" smtClean="0">
                <a:solidFill>
                  <a:srgbClr val="332C2C"/>
                </a:solidFill>
                <a:latin typeface="IBM Plex Sans Bold"/>
                <a:ea typeface="IBM Plex Sans Bold"/>
                <a:cs typeface="IBM Plex Sans Bold"/>
                <a:sym typeface="IBM Plex Sans Bold"/>
              </a:rPr>
              <a:t>Table </a:t>
            </a:r>
            <a:r>
              <a:rPr lang="en-US" sz="3450" b="1" spc="17" dirty="0">
                <a:solidFill>
                  <a:srgbClr val="332C2C"/>
                </a:solidFill>
                <a:latin typeface="IBM Plex Sans Bold"/>
                <a:ea typeface="IBM Plex Sans Bold"/>
                <a:cs typeface="IBM Plex Sans Bold"/>
                <a:sym typeface="IBM Plex Sans Bold"/>
              </a:rPr>
              <a:t>Booking: </a:t>
            </a:r>
            <a:r>
              <a:rPr lang="en-US" sz="3450" spc="17" dirty="0">
                <a:solidFill>
                  <a:srgbClr val="332C2C"/>
                </a:solidFill>
                <a:latin typeface="IBM Plex Sans"/>
                <a:ea typeface="IBM Plex Sans"/>
                <a:cs typeface="IBM Plex Sans"/>
                <a:sym typeface="IBM Plex Sans"/>
              </a:rPr>
              <a:t>Restaurants with table booking options also tend to have better ratings, as it enhances the overall dining experience by reducing wait times. </a:t>
            </a:r>
            <a:endParaRPr lang="en-US" sz="3450" spc="17" dirty="0" smtClean="0">
              <a:solidFill>
                <a:srgbClr val="332C2C"/>
              </a:solidFill>
              <a:latin typeface="IBM Plex Sans"/>
              <a:ea typeface="IBM Plex Sans"/>
              <a:cs typeface="IBM Plex Sans"/>
              <a:sym typeface="IBM Plex Sans"/>
            </a:endParaRPr>
          </a:p>
          <a:p>
            <a:pPr algn="l">
              <a:lnSpc>
                <a:spcPts val="4177"/>
              </a:lnSpc>
            </a:pPr>
            <a:endParaRPr lang="en-US" sz="3450" b="1" spc="17" dirty="0">
              <a:solidFill>
                <a:srgbClr val="332C2C"/>
              </a:solidFill>
              <a:latin typeface="IBM Plex Sans"/>
              <a:ea typeface="IBM Plex Sans Bold"/>
              <a:cs typeface="IBM Plex Sans Bold"/>
              <a:sym typeface="IBM Plex Sans"/>
            </a:endParaRPr>
          </a:p>
          <a:p>
            <a:pPr algn="l">
              <a:lnSpc>
                <a:spcPts val="4177"/>
              </a:lnSpc>
            </a:pPr>
            <a:r>
              <a:rPr lang="en-US" sz="3450" b="1" spc="17" dirty="0" smtClean="0">
                <a:solidFill>
                  <a:srgbClr val="332C2C"/>
                </a:solidFill>
                <a:latin typeface="IBM Plex Sans Bold"/>
                <a:ea typeface="IBM Plex Sans Bold"/>
                <a:cs typeface="IBM Plex Sans Bold"/>
                <a:sym typeface="IBM Plex Sans Bold"/>
              </a:rPr>
              <a:t>Conclusion</a:t>
            </a:r>
            <a:r>
              <a:rPr lang="en-US" sz="3450" b="1" spc="17" dirty="0">
                <a:solidFill>
                  <a:srgbClr val="332C2C"/>
                </a:solidFill>
                <a:latin typeface="IBM Plex Sans Bold"/>
                <a:ea typeface="IBM Plex Sans Bold"/>
                <a:cs typeface="IBM Plex Sans Bold"/>
                <a:sym typeface="IBM Plex Sans Bold"/>
              </a:rPr>
              <a:t>: </a:t>
            </a:r>
            <a:r>
              <a:rPr lang="en-US" sz="3450" spc="17" dirty="0">
                <a:solidFill>
                  <a:srgbClr val="332C2C"/>
                </a:solidFill>
                <a:latin typeface="IBM Plex Sans"/>
                <a:ea typeface="IBM Plex Sans"/>
                <a:cs typeface="IBM Plex Sans"/>
                <a:sym typeface="IBM Plex Sans"/>
              </a:rPr>
              <a:t>Both services cater to modern dining preferences, improve convenience, and are likely to boost customer ratings.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697" y="9753600"/>
            <a:ext cx="18275303" cy="63503"/>
          </a:xfrm>
          <a:custGeom>
            <a:avLst/>
            <a:gdLst/>
            <a:ahLst/>
            <a:cxnLst/>
            <a:rect l="l" t="t" r="r" b="b"/>
            <a:pathLst>
              <a:path w="18275303" h="63503">
                <a:moveTo>
                  <a:pt x="0" y="0"/>
                </a:moveTo>
                <a:lnTo>
                  <a:pt x="18275303" y="0"/>
                </a:lnTo>
                <a:lnTo>
                  <a:pt x="18275303" y="63503"/>
                </a:lnTo>
                <a:lnTo>
                  <a:pt x="0" y="63503"/>
                </a:lnTo>
                <a:lnTo>
                  <a:pt x="0" y="0"/>
                </a:lnTo>
                <a:close/>
              </a:path>
            </a:pathLst>
          </a:custGeom>
          <a:blipFill>
            <a:blip r:embed="rId4"/>
            <a:stretch>
              <a:fillRect/>
            </a:stretch>
          </a:blipFill>
        </p:spPr>
      </p:sp>
      <p:sp>
        <p:nvSpPr>
          <p:cNvPr id="4" name="TextBox 4"/>
          <p:cNvSpPr txBox="1"/>
          <p:nvPr/>
        </p:nvSpPr>
        <p:spPr>
          <a:xfrm>
            <a:off x="642156" y="807796"/>
            <a:ext cx="17474594" cy="8659663"/>
          </a:xfrm>
          <a:prstGeom prst="rect">
            <a:avLst/>
          </a:prstGeom>
        </p:spPr>
        <p:txBody>
          <a:bodyPr lIns="0" tIns="0" rIns="0" bIns="0" rtlCol="0" anchor="t">
            <a:spAutoFit/>
          </a:bodyPr>
          <a:lstStyle/>
          <a:p>
            <a:pPr algn="l">
              <a:lnSpc>
                <a:spcPts val="4870"/>
              </a:lnSpc>
            </a:pPr>
            <a:r>
              <a:rPr lang="en-US" sz="3478" b="1" i="1" spc="17">
                <a:solidFill>
                  <a:srgbClr val="332C2C"/>
                </a:solidFill>
                <a:latin typeface="IBM Plex Sans Bold Italics"/>
                <a:ea typeface="IBM Plex Sans Bold Italics"/>
                <a:cs typeface="IBM Plex Sans Bold Italics"/>
                <a:sym typeface="IBM Plex Sans Bold Italics"/>
              </a:rPr>
              <a:t>Distribution of Restaurants by Price Range</a:t>
            </a:r>
          </a:p>
          <a:p>
            <a:pPr algn="l">
              <a:lnSpc>
                <a:spcPts val="3525"/>
              </a:lnSpc>
            </a:pPr>
            <a:r>
              <a:rPr lang="en-US" sz="2850" spc="14">
                <a:solidFill>
                  <a:srgbClr val="332C2C"/>
                </a:solidFill>
                <a:latin typeface="IBM Plex Sans"/>
                <a:ea typeface="IBM Plex Sans"/>
                <a:cs typeface="IBM Plex Sans"/>
                <a:sym typeface="IBM Plex Sans"/>
              </a:rPr>
              <a:t>The distribution of restaurants across different price ranges varies by country, with the following trends observed:</a:t>
            </a:r>
          </a:p>
          <a:p>
            <a:pPr algn="l">
              <a:lnSpc>
                <a:spcPts val="7125"/>
              </a:lnSpc>
            </a:pPr>
            <a:r>
              <a:rPr lang="en-US" sz="2850" b="1" spc="14">
                <a:solidFill>
                  <a:srgbClr val="332C2C"/>
                </a:solidFill>
                <a:latin typeface="IBM Plex Sans Bold"/>
                <a:ea typeface="IBM Plex Sans Bold"/>
                <a:cs typeface="IBM Plex Sans Bold"/>
                <a:sym typeface="IBM Plex Sans Bold"/>
              </a:rPr>
              <a:t>Low Price Range (1-2): </a:t>
            </a:r>
            <a:r>
              <a:rPr lang="en-US" sz="2850" spc="14">
                <a:solidFill>
                  <a:srgbClr val="332C2C"/>
                </a:solidFill>
                <a:latin typeface="IBM Plex Sans"/>
                <a:ea typeface="IBM Plex Sans"/>
                <a:cs typeface="IBM Plex Sans"/>
                <a:sym typeface="IBM Plex Sans"/>
              </a:rPr>
              <a:t>Countries like India, Indonesia, and Brazil have a signiﬁcant number of</a:t>
            </a:r>
          </a:p>
          <a:p>
            <a:pPr algn="l">
              <a:lnSpc>
                <a:spcPts val="1425"/>
              </a:lnSpc>
            </a:pPr>
            <a:r>
              <a:rPr lang="en-US" sz="2850" spc="14">
                <a:solidFill>
                  <a:srgbClr val="332C2C"/>
                </a:solidFill>
                <a:latin typeface="IBM Plex Sans"/>
                <a:ea typeface="IBM Plex Sans"/>
                <a:cs typeface="IBM Plex Sans"/>
                <a:sym typeface="IBM Plex Sans"/>
              </a:rPr>
              <a:t>restaurants in the low-price range, catering to a large, budget-conscious population.</a:t>
            </a:r>
          </a:p>
          <a:p>
            <a:pPr algn="l">
              <a:lnSpc>
                <a:spcPts val="7125"/>
              </a:lnSpc>
            </a:pPr>
            <a:r>
              <a:rPr lang="en-US" sz="2850" b="1" spc="14">
                <a:solidFill>
                  <a:srgbClr val="332C2C"/>
                </a:solidFill>
                <a:latin typeface="IBM Plex Sans Bold"/>
                <a:ea typeface="IBM Plex Sans Bold"/>
                <a:cs typeface="IBM Plex Sans Bold"/>
                <a:sym typeface="IBM Plex Sans Bold"/>
              </a:rPr>
              <a:t>Mid Price Range (3):</a:t>
            </a:r>
            <a:r>
              <a:rPr lang="en-US" sz="2850" spc="14">
                <a:solidFill>
                  <a:srgbClr val="332C2C"/>
                </a:solidFill>
                <a:latin typeface="IBM Plex Sans"/>
                <a:ea typeface="IBM Plex Sans"/>
                <a:cs typeface="IBM Plex Sans"/>
                <a:sym typeface="IBM Plex Sans"/>
              </a:rPr>
              <a:t>Countries like South Africa, Philippines, and Turkey have a higher concentration of</a:t>
            </a:r>
          </a:p>
          <a:p>
            <a:pPr algn="l">
              <a:lnSpc>
                <a:spcPts val="1425"/>
              </a:lnSpc>
            </a:pPr>
            <a:r>
              <a:rPr lang="en-US" sz="2850" spc="14">
                <a:solidFill>
                  <a:srgbClr val="332C2C"/>
                </a:solidFill>
                <a:latin typeface="IBM Plex Sans"/>
                <a:ea typeface="IBM Plex Sans"/>
                <a:cs typeface="IBM Plex Sans"/>
                <a:sym typeface="IBM Plex Sans"/>
              </a:rPr>
              <a:t>restaurants in the mid-range price bracket, reflecting a balanced demand for quality dining at</a:t>
            </a:r>
          </a:p>
          <a:p>
            <a:pPr algn="l">
              <a:lnSpc>
                <a:spcPts val="5625"/>
              </a:lnSpc>
            </a:pPr>
            <a:r>
              <a:rPr lang="en-US" sz="2850" spc="14">
                <a:solidFill>
                  <a:srgbClr val="332C2C"/>
                </a:solidFill>
                <a:latin typeface="IBM Plex Sans"/>
                <a:ea typeface="IBM Plex Sans"/>
                <a:cs typeface="IBM Plex Sans"/>
                <a:sym typeface="IBM Plex Sans"/>
              </a:rPr>
              <a:t>affordable prices.</a:t>
            </a:r>
          </a:p>
          <a:p>
            <a:pPr algn="l">
              <a:lnSpc>
                <a:spcPts val="7125"/>
              </a:lnSpc>
            </a:pPr>
            <a:r>
              <a:rPr lang="en-US" sz="2850" b="1" spc="14">
                <a:solidFill>
                  <a:srgbClr val="332C2C"/>
                </a:solidFill>
                <a:latin typeface="IBM Plex Sans Bold"/>
                <a:ea typeface="IBM Plex Sans Bold"/>
                <a:cs typeface="IBM Plex Sans Bold"/>
                <a:sym typeface="IBM Plex Sans Bold"/>
              </a:rPr>
              <a:t>High Price Range (4-5): </a:t>
            </a:r>
            <a:r>
              <a:rPr lang="en-US" sz="2850" spc="14">
                <a:solidFill>
                  <a:srgbClr val="332C2C"/>
                </a:solidFill>
                <a:latin typeface="IBM Plex Sans"/>
                <a:ea typeface="IBM Plex Sans"/>
                <a:cs typeface="IBM Plex Sans"/>
                <a:sym typeface="IBM Plex Sans"/>
              </a:rPr>
              <a:t>Countries like the United States, Canada, and United Arab Emirates tend to</a:t>
            </a:r>
          </a:p>
          <a:p>
            <a:pPr algn="l">
              <a:lnSpc>
                <a:spcPts val="1425"/>
              </a:lnSpc>
            </a:pPr>
            <a:r>
              <a:rPr lang="en-US" sz="2850" spc="14">
                <a:solidFill>
                  <a:srgbClr val="332C2C"/>
                </a:solidFill>
                <a:latin typeface="IBM Plex Sans"/>
                <a:ea typeface="IBM Plex Sans"/>
                <a:cs typeface="IBM Plex Sans"/>
                <a:sym typeface="IBM Plex Sans"/>
              </a:rPr>
              <a:t>have a higher number of high-end restaurants, catering to customers willing to spend more for</a:t>
            </a:r>
          </a:p>
          <a:p>
            <a:pPr algn="l">
              <a:lnSpc>
                <a:spcPts val="5625"/>
              </a:lnSpc>
            </a:pPr>
            <a:r>
              <a:rPr lang="en-US" sz="2850" spc="14">
                <a:solidFill>
                  <a:srgbClr val="332C2C"/>
                </a:solidFill>
                <a:latin typeface="IBM Plex Sans"/>
                <a:ea typeface="IBM Plex Sans"/>
                <a:cs typeface="IBM Plex Sans"/>
                <a:sym typeface="IBM Plex Sans"/>
              </a:rPr>
              <a:t>premium dining experiences.</a:t>
            </a:r>
          </a:p>
          <a:p>
            <a:pPr algn="l">
              <a:lnSpc>
                <a:spcPts val="7125"/>
              </a:lnSpc>
            </a:pPr>
            <a:r>
              <a:rPr lang="en-US" sz="2850" b="1" spc="14">
                <a:solidFill>
                  <a:srgbClr val="332C2C"/>
                </a:solidFill>
                <a:latin typeface="IBM Plex Sans Bold"/>
                <a:ea typeface="IBM Plex Sans Bold"/>
                <a:cs typeface="IBM Plex Sans Bold"/>
                <a:sym typeface="IBM Plex Sans Bold"/>
              </a:rPr>
              <a:t>Conclusion: </a:t>
            </a:r>
            <a:r>
              <a:rPr lang="en-US" sz="2850" spc="14">
                <a:solidFill>
                  <a:srgbClr val="332C2C"/>
                </a:solidFill>
                <a:latin typeface="IBM Plex Sans"/>
                <a:ea typeface="IBM Plex Sans"/>
                <a:cs typeface="IBM Plex Sans"/>
                <a:sym typeface="IBM Plex Sans"/>
              </a:rPr>
              <a:t>Most countries show a signiﬁcant concentration of restaurants in the mid and low-price</a:t>
            </a:r>
          </a:p>
          <a:p>
            <a:pPr algn="l">
              <a:lnSpc>
                <a:spcPts val="1425"/>
              </a:lnSpc>
            </a:pPr>
            <a:r>
              <a:rPr lang="en-US" sz="2850" spc="14">
                <a:solidFill>
                  <a:srgbClr val="332C2C"/>
                </a:solidFill>
                <a:latin typeface="IBM Plex Sans"/>
                <a:ea typeface="IBM Plex Sans"/>
                <a:cs typeface="IBM Plex Sans"/>
                <a:sym typeface="IBM Plex Sans"/>
              </a:rPr>
              <a:t>ranges, while high-end restaurants are more common in developed markets or cities with a wealthier</a:t>
            </a:r>
          </a:p>
          <a:p>
            <a:pPr algn="l">
              <a:lnSpc>
                <a:spcPts val="5625"/>
              </a:lnSpc>
            </a:pPr>
            <a:r>
              <a:rPr lang="en-US" sz="2850" spc="14">
                <a:solidFill>
                  <a:srgbClr val="332C2C"/>
                </a:solidFill>
                <a:latin typeface="IBM Plex Sans"/>
                <a:ea typeface="IBM Plex Sans"/>
                <a:cs typeface="IBM Plex Sans"/>
                <a:sym typeface="IBM Plex Sans"/>
              </a:rPr>
              <a:t>population.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697" y="9753600"/>
            <a:ext cx="18275303" cy="63503"/>
          </a:xfrm>
          <a:custGeom>
            <a:avLst/>
            <a:gdLst/>
            <a:ahLst/>
            <a:cxnLst/>
            <a:rect l="l" t="t" r="r" b="b"/>
            <a:pathLst>
              <a:path w="18275303" h="63503">
                <a:moveTo>
                  <a:pt x="0" y="0"/>
                </a:moveTo>
                <a:lnTo>
                  <a:pt x="18275303" y="0"/>
                </a:lnTo>
                <a:lnTo>
                  <a:pt x="18275303" y="63503"/>
                </a:lnTo>
                <a:lnTo>
                  <a:pt x="0" y="63503"/>
                </a:lnTo>
                <a:lnTo>
                  <a:pt x="0" y="0"/>
                </a:lnTo>
                <a:close/>
              </a:path>
            </a:pathLst>
          </a:custGeom>
          <a:blipFill>
            <a:blip r:embed="rId4"/>
            <a:stretch>
              <a:fillRect/>
            </a:stretch>
          </a:blipFill>
        </p:spPr>
      </p:sp>
      <p:sp>
        <p:nvSpPr>
          <p:cNvPr id="4" name="Freeform 4"/>
          <p:cNvSpPr/>
          <p:nvPr/>
        </p:nvSpPr>
        <p:spPr>
          <a:xfrm>
            <a:off x="12801724" y="545049"/>
            <a:ext cx="5448300" cy="9144000"/>
          </a:xfrm>
          <a:custGeom>
            <a:avLst/>
            <a:gdLst/>
            <a:ahLst/>
            <a:cxnLst/>
            <a:rect l="l" t="t" r="r" b="b"/>
            <a:pathLst>
              <a:path w="5448300" h="9144000">
                <a:moveTo>
                  <a:pt x="0" y="0"/>
                </a:moveTo>
                <a:lnTo>
                  <a:pt x="5448300" y="0"/>
                </a:lnTo>
                <a:lnTo>
                  <a:pt x="5448300" y="9144000"/>
                </a:lnTo>
                <a:lnTo>
                  <a:pt x="0" y="9144000"/>
                </a:lnTo>
                <a:lnTo>
                  <a:pt x="0" y="0"/>
                </a:lnTo>
                <a:close/>
              </a:path>
            </a:pathLst>
          </a:custGeom>
          <a:blipFill>
            <a:blip r:embed="rId5"/>
            <a:stretch>
              <a:fillRect l="-30768" r="-37064"/>
            </a:stretch>
          </a:blipFill>
        </p:spPr>
      </p:sp>
      <p:sp>
        <p:nvSpPr>
          <p:cNvPr id="5" name="TextBox 5"/>
          <p:cNvSpPr txBox="1"/>
          <p:nvPr/>
        </p:nvSpPr>
        <p:spPr>
          <a:xfrm>
            <a:off x="520467" y="1502188"/>
            <a:ext cx="11921175" cy="7232749"/>
          </a:xfrm>
          <a:prstGeom prst="rect">
            <a:avLst/>
          </a:prstGeom>
        </p:spPr>
        <p:txBody>
          <a:bodyPr wrap="square" lIns="0" tIns="0" rIns="0" bIns="0" rtlCol="0" anchor="t">
            <a:spAutoFit/>
          </a:bodyPr>
          <a:lstStyle/>
          <a:p>
            <a:pPr algn="just">
              <a:lnSpc>
                <a:spcPts val="4662"/>
              </a:lnSpc>
            </a:pPr>
            <a:r>
              <a:rPr lang="en-US" sz="3834" spc="19" dirty="0">
                <a:solidFill>
                  <a:srgbClr val="332C2C"/>
                </a:solidFill>
                <a:latin typeface="IBM Plex Sans"/>
                <a:ea typeface="IBM Plex Sans"/>
                <a:cs typeface="IBM Plex Sans"/>
                <a:sym typeface="IBM Plex Sans"/>
              </a:rPr>
              <a:t>To conclude, this analysis has identiﬁed great opportunities for opening new restaurants in regions with less competition and untapped cuisines. By focusing on these areas, we can cater to growing demand and stand out in the market. Offering online delivery and table booking services will also improve customer convenience and satisfaction. </a:t>
            </a:r>
            <a:endParaRPr lang="en-US" sz="3834" spc="19" dirty="0" smtClean="0">
              <a:solidFill>
                <a:srgbClr val="332C2C"/>
              </a:solidFill>
              <a:latin typeface="IBM Plex Sans"/>
              <a:ea typeface="IBM Plex Sans"/>
              <a:cs typeface="IBM Plex Sans"/>
              <a:sym typeface="IBM Plex Sans"/>
            </a:endParaRPr>
          </a:p>
          <a:p>
            <a:pPr algn="just">
              <a:lnSpc>
                <a:spcPts val="4662"/>
              </a:lnSpc>
            </a:pPr>
            <a:endParaRPr lang="en-US" sz="3834" spc="19" dirty="0">
              <a:solidFill>
                <a:srgbClr val="332C2C"/>
              </a:solidFill>
              <a:latin typeface="IBM Plex Sans"/>
              <a:ea typeface="IBM Plex Sans"/>
              <a:cs typeface="IBM Plex Sans"/>
              <a:sym typeface="IBM Plex Sans"/>
            </a:endParaRPr>
          </a:p>
          <a:p>
            <a:pPr algn="just">
              <a:lnSpc>
                <a:spcPts val="4662"/>
              </a:lnSpc>
            </a:pPr>
            <a:r>
              <a:rPr lang="en-US" sz="3834" spc="19" dirty="0" smtClean="0">
                <a:solidFill>
                  <a:srgbClr val="332C2C"/>
                </a:solidFill>
                <a:latin typeface="IBM Plex Sans"/>
                <a:ea typeface="IBM Plex Sans"/>
                <a:cs typeface="IBM Plex Sans"/>
                <a:sym typeface="IBM Plex Sans"/>
              </a:rPr>
              <a:t>By </a:t>
            </a:r>
            <a:r>
              <a:rPr lang="en-US" sz="3834" spc="19" dirty="0">
                <a:solidFill>
                  <a:srgbClr val="332C2C"/>
                </a:solidFill>
                <a:latin typeface="IBM Plex Sans"/>
                <a:ea typeface="IBM Plex Sans"/>
                <a:cs typeface="IBM Plex Sans"/>
                <a:sym typeface="IBM Plex Sans"/>
              </a:rPr>
              <a:t>selecting the right locations, understanding customer preferences, and maintaining high-quality service, we can ensure our new restaurants succeed and carve out a strong presence in the market.</a:t>
            </a:r>
          </a:p>
        </p:txBody>
      </p:sp>
      <p:sp>
        <p:nvSpPr>
          <p:cNvPr id="6" name="TextBox 6"/>
          <p:cNvSpPr txBox="1"/>
          <p:nvPr/>
        </p:nvSpPr>
        <p:spPr>
          <a:xfrm>
            <a:off x="816864" y="459686"/>
            <a:ext cx="3630492" cy="1034358"/>
          </a:xfrm>
          <a:prstGeom prst="rect">
            <a:avLst/>
          </a:prstGeom>
        </p:spPr>
        <p:txBody>
          <a:bodyPr lIns="0" tIns="0" rIns="0" bIns="0" rtlCol="0" anchor="t">
            <a:spAutoFit/>
          </a:bodyPr>
          <a:lstStyle/>
          <a:p>
            <a:pPr algn="l">
              <a:lnSpc>
                <a:spcPts val="8400"/>
              </a:lnSpc>
            </a:pPr>
            <a:r>
              <a:rPr lang="en-US" sz="6000" b="1">
                <a:solidFill>
                  <a:srgbClr val="332C2C"/>
                </a:solidFill>
                <a:latin typeface="Abhaya Libre Semi-Bold"/>
                <a:ea typeface="Abhaya Libre Semi-Bold"/>
                <a:cs typeface="Abhaya Libre Semi-Bold"/>
                <a:sym typeface="Abhaya Libre Semi-Bold"/>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95561"/>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4"/>
            <a:stretch>
              <a:fillRect/>
            </a:stretch>
          </a:blipFill>
        </p:spPr>
      </p:sp>
      <p:grpSp>
        <p:nvGrpSpPr>
          <p:cNvPr id="4" name="Group 4"/>
          <p:cNvGrpSpPr>
            <a:grpSpLocks noChangeAspect="1"/>
          </p:cNvGrpSpPr>
          <p:nvPr/>
        </p:nvGrpSpPr>
        <p:grpSpPr>
          <a:xfrm>
            <a:off x="1036996" y="7425757"/>
            <a:ext cx="241297" cy="241297"/>
            <a:chOff x="0" y="0"/>
            <a:chExt cx="241300" cy="241300"/>
          </a:xfrm>
        </p:grpSpPr>
        <p:sp>
          <p:nvSpPr>
            <p:cNvPr id="5" name="Freeform 5"/>
            <p:cNvSpPr/>
            <p:nvPr/>
          </p:nvSpPr>
          <p:spPr>
            <a:xfrm>
              <a:off x="63500" y="63500"/>
              <a:ext cx="114427" cy="114300"/>
            </a:xfrm>
            <a:custGeom>
              <a:avLst/>
              <a:gdLst/>
              <a:ahLst/>
              <a:cxnLst/>
              <a:rect l="l" t="t" r="r" b="b"/>
              <a:pathLst>
                <a:path w="114427" h="114300">
                  <a:moveTo>
                    <a:pt x="114300" y="57150"/>
                  </a:moveTo>
                  <a:cubicBezTo>
                    <a:pt x="114300" y="60833"/>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489"/>
                    <a:pt x="88773" y="104648"/>
                  </a:cubicBezTo>
                  <a:cubicBezTo>
                    <a:pt x="85725" y="106807"/>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648"/>
                  </a:cubicBezTo>
                  <a:cubicBezTo>
                    <a:pt x="22225" y="102616"/>
                    <a:pt x="19431" y="100203"/>
                    <a:pt x="16764" y="97536"/>
                  </a:cubicBezTo>
                  <a:cubicBezTo>
                    <a:pt x="14097" y="94869"/>
                    <a:pt x="11684" y="91948"/>
                    <a:pt x="9652" y="88900"/>
                  </a:cubicBezTo>
                  <a:cubicBezTo>
                    <a:pt x="7620" y="85852"/>
                    <a:pt x="5842" y="82423"/>
                    <a:pt x="4318" y="78994"/>
                  </a:cubicBezTo>
                  <a:cubicBezTo>
                    <a:pt x="2794" y="75565"/>
                    <a:pt x="1778" y="72009"/>
                    <a:pt x="1016" y="68326"/>
                  </a:cubicBezTo>
                  <a:cubicBezTo>
                    <a:pt x="254" y="64643"/>
                    <a:pt x="0" y="60833"/>
                    <a:pt x="0" y="57150"/>
                  </a:cubicBezTo>
                  <a:cubicBezTo>
                    <a:pt x="0" y="53467"/>
                    <a:pt x="381" y="49657"/>
                    <a:pt x="1143" y="45974"/>
                  </a:cubicBezTo>
                  <a:cubicBezTo>
                    <a:pt x="1905" y="42291"/>
                    <a:pt x="2921" y="38735"/>
                    <a:pt x="4445" y="35306"/>
                  </a:cubicBezTo>
                  <a:cubicBezTo>
                    <a:pt x="5969" y="31877"/>
                    <a:pt x="7620" y="28575"/>
                    <a:pt x="9779" y="25400"/>
                  </a:cubicBezTo>
                  <a:cubicBezTo>
                    <a:pt x="11938" y="22225"/>
                    <a:pt x="14224" y="19431"/>
                    <a:pt x="16891" y="16764"/>
                  </a:cubicBezTo>
                  <a:cubicBezTo>
                    <a:pt x="19558" y="14097"/>
                    <a:pt x="22479" y="11684"/>
                    <a:pt x="25527" y="9652"/>
                  </a:cubicBezTo>
                  <a:cubicBezTo>
                    <a:pt x="28575" y="7620"/>
                    <a:pt x="32004" y="5842"/>
                    <a:pt x="35433" y="4318"/>
                  </a:cubicBezTo>
                  <a:cubicBezTo>
                    <a:pt x="38862" y="2794"/>
                    <a:pt x="42418" y="1778"/>
                    <a:pt x="46101" y="1016"/>
                  </a:cubicBezTo>
                  <a:cubicBezTo>
                    <a:pt x="49784"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427" y="53467"/>
                    <a:pt x="114427" y="57277"/>
                  </a:cubicBezTo>
                </a:path>
              </a:pathLst>
            </a:custGeom>
            <a:solidFill>
              <a:srgbClr val="332C2C"/>
            </a:solidFill>
          </p:spPr>
        </p:sp>
        <p:sp>
          <p:nvSpPr>
            <p:cNvPr id="6" name="Freeform 6"/>
            <p:cNvSpPr/>
            <p:nvPr/>
          </p:nvSpPr>
          <p:spPr>
            <a:xfrm>
              <a:off x="63500" y="63500"/>
              <a:ext cx="114427" cy="114300"/>
            </a:xfrm>
            <a:custGeom>
              <a:avLst/>
              <a:gdLst/>
              <a:ahLst/>
              <a:cxnLst/>
              <a:rect l="l" t="t" r="r" b="b"/>
              <a:pathLst>
                <a:path w="114427" h="114300">
                  <a:moveTo>
                    <a:pt x="114300" y="57150"/>
                  </a:moveTo>
                  <a:cubicBezTo>
                    <a:pt x="114300" y="60833"/>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489"/>
                    <a:pt x="88773" y="104648"/>
                  </a:cubicBezTo>
                  <a:cubicBezTo>
                    <a:pt x="85725" y="106807"/>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648"/>
                  </a:cubicBezTo>
                  <a:cubicBezTo>
                    <a:pt x="22225" y="102616"/>
                    <a:pt x="19431" y="100203"/>
                    <a:pt x="16764" y="97536"/>
                  </a:cubicBezTo>
                  <a:cubicBezTo>
                    <a:pt x="14097" y="94869"/>
                    <a:pt x="11684" y="91948"/>
                    <a:pt x="9652" y="88900"/>
                  </a:cubicBezTo>
                  <a:cubicBezTo>
                    <a:pt x="7620" y="85852"/>
                    <a:pt x="5842" y="82423"/>
                    <a:pt x="4318" y="78994"/>
                  </a:cubicBezTo>
                  <a:cubicBezTo>
                    <a:pt x="2794" y="75565"/>
                    <a:pt x="1778" y="72009"/>
                    <a:pt x="1016" y="68326"/>
                  </a:cubicBezTo>
                  <a:cubicBezTo>
                    <a:pt x="254" y="64643"/>
                    <a:pt x="0" y="60833"/>
                    <a:pt x="0" y="57150"/>
                  </a:cubicBezTo>
                  <a:cubicBezTo>
                    <a:pt x="0" y="53467"/>
                    <a:pt x="381" y="49657"/>
                    <a:pt x="1143" y="45974"/>
                  </a:cubicBezTo>
                  <a:cubicBezTo>
                    <a:pt x="1905" y="42291"/>
                    <a:pt x="2921" y="38735"/>
                    <a:pt x="4445" y="35306"/>
                  </a:cubicBezTo>
                  <a:cubicBezTo>
                    <a:pt x="5969" y="31877"/>
                    <a:pt x="7620" y="28575"/>
                    <a:pt x="9779" y="25400"/>
                  </a:cubicBezTo>
                  <a:cubicBezTo>
                    <a:pt x="11938" y="22225"/>
                    <a:pt x="14224" y="19431"/>
                    <a:pt x="16891" y="16764"/>
                  </a:cubicBezTo>
                  <a:cubicBezTo>
                    <a:pt x="19558" y="14097"/>
                    <a:pt x="22479" y="11684"/>
                    <a:pt x="25527" y="9652"/>
                  </a:cubicBezTo>
                  <a:cubicBezTo>
                    <a:pt x="28575" y="7620"/>
                    <a:pt x="32004" y="5842"/>
                    <a:pt x="35433" y="4318"/>
                  </a:cubicBezTo>
                  <a:cubicBezTo>
                    <a:pt x="38862" y="2794"/>
                    <a:pt x="42418" y="1778"/>
                    <a:pt x="46101" y="1016"/>
                  </a:cubicBezTo>
                  <a:cubicBezTo>
                    <a:pt x="49784"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427" y="53467"/>
                    <a:pt x="114427" y="57277"/>
                  </a:cubicBezTo>
                </a:path>
              </a:pathLst>
            </a:custGeom>
            <a:solidFill>
              <a:srgbClr val="332C2C"/>
            </a:solidFill>
          </p:spPr>
        </p:sp>
      </p:grpSp>
      <p:grpSp>
        <p:nvGrpSpPr>
          <p:cNvPr id="7" name="Group 7"/>
          <p:cNvGrpSpPr>
            <a:grpSpLocks noChangeAspect="1"/>
          </p:cNvGrpSpPr>
          <p:nvPr/>
        </p:nvGrpSpPr>
        <p:grpSpPr>
          <a:xfrm>
            <a:off x="-63503" y="7816282"/>
            <a:ext cx="5303930" cy="2534984"/>
            <a:chOff x="0" y="0"/>
            <a:chExt cx="5303939" cy="2534984"/>
          </a:xfrm>
        </p:grpSpPr>
        <p:sp>
          <p:nvSpPr>
            <p:cNvPr id="8" name="Freeform 8"/>
            <p:cNvSpPr/>
            <p:nvPr/>
          </p:nvSpPr>
          <p:spPr>
            <a:xfrm>
              <a:off x="1163701" y="63373"/>
              <a:ext cx="114554" cy="114554"/>
            </a:xfrm>
            <a:custGeom>
              <a:avLst/>
              <a:gdLst/>
              <a:ahLst/>
              <a:cxnLst/>
              <a:rect l="l" t="t" r="r" b="b"/>
              <a:pathLst>
                <a:path w="114554" h="114554">
                  <a:moveTo>
                    <a:pt x="114554" y="57277"/>
                  </a:moveTo>
                  <a:cubicBezTo>
                    <a:pt x="114554" y="60960"/>
                    <a:pt x="114173" y="64770"/>
                    <a:pt x="113411" y="68453"/>
                  </a:cubicBezTo>
                  <a:cubicBezTo>
                    <a:pt x="112649" y="72136"/>
                    <a:pt x="111633" y="75692"/>
                    <a:pt x="110109" y="79121"/>
                  </a:cubicBezTo>
                  <a:cubicBezTo>
                    <a:pt x="108585" y="82550"/>
                    <a:pt x="106934" y="85852"/>
                    <a:pt x="104775" y="89027"/>
                  </a:cubicBezTo>
                  <a:cubicBezTo>
                    <a:pt x="102616" y="92202"/>
                    <a:pt x="100330" y="94996"/>
                    <a:pt x="97663" y="97663"/>
                  </a:cubicBezTo>
                  <a:cubicBezTo>
                    <a:pt x="94996" y="100330"/>
                    <a:pt x="92075" y="102616"/>
                    <a:pt x="89027" y="104775"/>
                  </a:cubicBezTo>
                  <a:cubicBezTo>
                    <a:pt x="85979" y="106934"/>
                    <a:pt x="82550" y="108585"/>
                    <a:pt x="79121" y="110109"/>
                  </a:cubicBezTo>
                  <a:cubicBezTo>
                    <a:pt x="75692" y="111633"/>
                    <a:pt x="72136" y="112649"/>
                    <a:pt x="68453" y="113411"/>
                  </a:cubicBezTo>
                  <a:cubicBezTo>
                    <a:pt x="64770" y="114173"/>
                    <a:pt x="61087" y="114554"/>
                    <a:pt x="57277" y="114554"/>
                  </a:cubicBezTo>
                  <a:cubicBezTo>
                    <a:pt x="53467" y="114554"/>
                    <a:pt x="49784" y="114173"/>
                    <a:pt x="46101" y="113411"/>
                  </a:cubicBezTo>
                  <a:cubicBezTo>
                    <a:pt x="42418" y="112649"/>
                    <a:pt x="38862" y="111633"/>
                    <a:pt x="35433" y="110109"/>
                  </a:cubicBezTo>
                  <a:cubicBezTo>
                    <a:pt x="32004" y="108585"/>
                    <a:pt x="28702" y="106934"/>
                    <a:pt x="25527" y="104775"/>
                  </a:cubicBezTo>
                  <a:cubicBezTo>
                    <a:pt x="22352" y="102616"/>
                    <a:pt x="19558" y="100330"/>
                    <a:pt x="16891" y="97663"/>
                  </a:cubicBezTo>
                  <a:cubicBezTo>
                    <a:pt x="14224" y="94996"/>
                    <a:pt x="11811" y="92075"/>
                    <a:pt x="9779" y="89027"/>
                  </a:cubicBezTo>
                  <a:cubicBezTo>
                    <a:pt x="7747" y="85979"/>
                    <a:pt x="5969" y="82677"/>
                    <a:pt x="4445" y="79121"/>
                  </a:cubicBezTo>
                  <a:cubicBezTo>
                    <a:pt x="2921" y="75565"/>
                    <a:pt x="1905" y="72136"/>
                    <a:pt x="1143" y="68453"/>
                  </a:cubicBezTo>
                  <a:cubicBezTo>
                    <a:pt x="381" y="64770"/>
                    <a:pt x="0" y="61087"/>
                    <a:pt x="0" y="57277"/>
                  </a:cubicBezTo>
                  <a:cubicBezTo>
                    <a:pt x="0" y="53467"/>
                    <a:pt x="381" y="49784"/>
                    <a:pt x="1143" y="46101"/>
                  </a:cubicBezTo>
                  <a:cubicBezTo>
                    <a:pt x="1905" y="42418"/>
                    <a:pt x="2921" y="38862"/>
                    <a:pt x="4445" y="35433"/>
                  </a:cubicBezTo>
                  <a:cubicBezTo>
                    <a:pt x="5969" y="32004"/>
                    <a:pt x="7620" y="28702"/>
                    <a:pt x="9779" y="25527"/>
                  </a:cubicBezTo>
                  <a:cubicBezTo>
                    <a:pt x="11938" y="22352"/>
                    <a:pt x="14224" y="19558"/>
                    <a:pt x="16891" y="16891"/>
                  </a:cubicBezTo>
                  <a:cubicBezTo>
                    <a:pt x="19558" y="14224"/>
                    <a:pt x="22479" y="11811"/>
                    <a:pt x="25527" y="9779"/>
                  </a:cubicBezTo>
                  <a:cubicBezTo>
                    <a:pt x="28575" y="7747"/>
                    <a:pt x="32004" y="5969"/>
                    <a:pt x="35433" y="4445"/>
                  </a:cubicBezTo>
                  <a:cubicBezTo>
                    <a:pt x="38862" y="2921"/>
                    <a:pt x="42418" y="1905"/>
                    <a:pt x="46101" y="1143"/>
                  </a:cubicBezTo>
                  <a:cubicBezTo>
                    <a:pt x="49784" y="381"/>
                    <a:pt x="53467" y="0"/>
                    <a:pt x="57277" y="0"/>
                  </a:cubicBezTo>
                  <a:cubicBezTo>
                    <a:pt x="61087" y="0"/>
                    <a:pt x="64770" y="381"/>
                    <a:pt x="68453" y="1143"/>
                  </a:cubicBezTo>
                  <a:cubicBezTo>
                    <a:pt x="72136" y="1905"/>
                    <a:pt x="75692" y="2921"/>
                    <a:pt x="79121" y="4445"/>
                  </a:cubicBezTo>
                  <a:cubicBezTo>
                    <a:pt x="82550" y="5969"/>
                    <a:pt x="85852" y="7620"/>
                    <a:pt x="89027" y="9779"/>
                  </a:cubicBezTo>
                  <a:cubicBezTo>
                    <a:pt x="92202" y="11938"/>
                    <a:pt x="94996" y="14224"/>
                    <a:pt x="97663" y="16891"/>
                  </a:cubicBezTo>
                  <a:cubicBezTo>
                    <a:pt x="100330" y="19558"/>
                    <a:pt x="102743" y="22479"/>
                    <a:pt x="104775" y="25527"/>
                  </a:cubicBezTo>
                  <a:cubicBezTo>
                    <a:pt x="106807" y="28575"/>
                    <a:pt x="108585" y="32004"/>
                    <a:pt x="110109" y="35433"/>
                  </a:cubicBezTo>
                  <a:cubicBezTo>
                    <a:pt x="111633" y="38862"/>
                    <a:pt x="112649" y="42418"/>
                    <a:pt x="113411" y="46101"/>
                  </a:cubicBezTo>
                  <a:cubicBezTo>
                    <a:pt x="114173" y="49784"/>
                    <a:pt x="114554" y="53467"/>
                    <a:pt x="114554" y="57277"/>
                  </a:cubicBezTo>
                </a:path>
              </a:pathLst>
            </a:custGeom>
            <a:solidFill>
              <a:srgbClr val="332C2C"/>
            </a:solidFill>
          </p:spPr>
        </p:sp>
        <p:sp>
          <p:nvSpPr>
            <p:cNvPr id="9" name="Freeform 9"/>
            <p:cNvSpPr/>
            <p:nvPr/>
          </p:nvSpPr>
          <p:spPr>
            <a:xfrm>
              <a:off x="1163701" y="453898"/>
              <a:ext cx="114554" cy="114427"/>
            </a:xfrm>
            <a:custGeom>
              <a:avLst/>
              <a:gdLst/>
              <a:ahLst/>
              <a:cxnLst/>
              <a:rect l="l" t="t" r="r" b="b"/>
              <a:pathLst>
                <a:path w="114554" h="114427">
                  <a:moveTo>
                    <a:pt x="114554" y="57277"/>
                  </a:moveTo>
                  <a:cubicBezTo>
                    <a:pt x="114554" y="60960"/>
                    <a:pt x="114173" y="64770"/>
                    <a:pt x="113411" y="68453"/>
                  </a:cubicBezTo>
                  <a:cubicBezTo>
                    <a:pt x="112649" y="72136"/>
                    <a:pt x="111633" y="75692"/>
                    <a:pt x="110109" y="79121"/>
                  </a:cubicBezTo>
                  <a:cubicBezTo>
                    <a:pt x="108585" y="82550"/>
                    <a:pt x="106934" y="85852"/>
                    <a:pt x="104775" y="89027"/>
                  </a:cubicBezTo>
                  <a:cubicBezTo>
                    <a:pt x="102616" y="92202"/>
                    <a:pt x="100330" y="94996"/>
                    <a:pt x="97663" y="97663"/>
                  </a:cubicBezTo>
                  <a:cubicBezTo>
                    <a:pt x="94996" y="100330"/>
                    <a:pt x="92075" y="102616"/>
                    <a:pt x="89027" y="104775"/>
                  </a:cubicBezTo>
                  <a:cubicBezTo>
                    <a:pt x="85979" y="106934"/>
                    <a:pt x="82550" y="108585"/>
                    <a:pt x="79121" y="109982"/>
                  </a:cubicBezTo>
                  <a:cubicBezTo>
                    <a:pt x="75692" y="111379"/>
                    <a:pt x="72136" y="112522"/>
                    <a:pt x="68453" y="113284"/>
                  </a:cubicBezTo>
                  <a:cubicBezTo>
                    <a:pt x="64770" y="114046"/>
                    <a:pt x="61087" y="114427"/>
                    <a:pt x="57277" y="114427"/>
                  </a:cubicBezTo>
                  <a:cubicBezTo>
                    <a:pt x="53467" y="114427"/>
                    <a:pt x="49784" y="114046"/>
                    <a:pt x="46101" y="113284"/>
                  </a:cubicBezTo>
                  <a:cubicBezTo>
                    <a:pt x="42418" y="112522"/>
                    <a:pt x="38862" y="111506"/>
                    <a:pt x="35433" y="109982"/>
                  </a:cubicBezTo>
                  <a:cubicBezTo>
                    <a:pt x="32004" y="108458"/>
                    <a:pt x="28702" y="106807"/>
                    <a:pt x="25527" y="104775"/>
                  </a:cubicBezTo>
                  <a:cubicBezTo>
                    <a:pt x="22352" y="102743"/>
                    <a:pt x="19558" y="100330"/>
                    <a:pt x="16891" y="97663"/>
                  </a:cubicBezTo>
                  <a:cubicBezTo>
                    <a:pt x="14224" y="94996"/>
                    <a:pt x="11811" y="92075"/>
                    <a:pt x="9779" y="89027"/>
                  </a:cubicBezTo>
                  <a:cubicBezTo>
                    <a:pt x="7747" y="85979"/>
                    <a:pt x="5969" y="82677"/>
                    <a:pt x="4445" y="79121"/>
                  </a:cubicBezTo>
                  <a:cubicBezTo>
                    <a:pt x="2921" y="75565"/>
                    <a:pt x="1905" y="72136"/>
                    <a:pt x="1143" y="68453"/>
                  </a:cubicBezTo>
                  <a:cubicBezTo>
                    <a:pt x="381" y="64770"/>
                    <a:pt x="0" y="61087"/>
                    <a:pt x="0" y="57277"/>
                  </a:cubicBezTo>
                  <a:cubicBezTo>
                    <a:pt x="0" y="53467"/>
                    <a:pt x="381" y="49784"/>
                    <a:pt x="1143" y="46101"/>
                  </a:cubicBezTo>
                  <a:cubicBezTo>
                    <a:pt x="1905" y="42418"/>
                    <a:pt x="2921" y="38862"/>
                    <a:pt x="4445" y="35433"/>
                  </a:cubicBezTo>
                  <a:cubicBezTo>
                    <a:pt x="5969" y="32004"/>
                    <a:pt x="7620" y="28702"/>
                    <a:pt x="9779" y="25527"/>
                  </a:cubicBezTo>
                  <a:cubicBezTo>
                    <a:pt x="11938" y="22352"/>
                    <a:pt x="14224" y="19558"/>
                    <a:pt x="16891" y="16891"/>
                  </a:cubicBezTo>
                  <a:cubicBezTo>
                    <a:pt x="19558" y="14224"/>
                    <a:pt x="22479" y="11811"/>
                    <a:pt x="25527" y="9779"/>
                  </a:cubicBezTo>
                  <a:cubicBezTo>
                    <a:pt x="28575" y="7747"/>
                    <a:pt x="32004" y="5969"/>
                    <a:pt x="35433" y="4445"/>
                  </a:cubicBezTo>
                  <a:cubicBezTo>
                    <a:pt x="38862" y="2921"/>
                    <a:pt x="42418" y="1905"/>
                    <a:pt x="46101" y="1143"/>
                  </a:cubicBezTo>
                  <a:cubicBezTo>
                    <a:pt x="49784" y="381"/>
                    <a:pt x="53467" y="0"/>
                    <a:pt x="57277" y="0"/>
                  </a:cubicBezTo>
                  <a:cubicBezTo>
                    <a:pt x="61087" y="0"/>
                    <a:pt x="64770" y="381"/>
                    <a:pt x="68453" y="1143"/>
                  </a:cubicBezTo>
                  <a:cubicBezTo>
                    <a:pt x="72136" y="1905"/>
                    <a:pt x="75692" y="2921"/>
                    <a:pt x="79121" y="4445"/>
                  </a:cubicBezTo>
                  <a:cubicBezTo>
                    <a:pt x="82550" y="5969"/>
                    <a:pt x="85852" y="7620"/>
                    <a:pt x="89027" y="9779"/>
                  </a:cubicBezTo>
                  <a:cubicBezTo>
                    <a:pt x="92202" y="11938"/>
                    <a:pt x="94996" y="14224"/>
                    <a:pt x="97663" y="16891"/>
                  </a:cubicBezTo>
                  <a:cubicBezTo>
                    <a:pt x="100330" y="19558"/>
                    <a:pt x="102743" y="22479"/>
                    <a:pt x="104775" y="25527"/>
                  </a:cubicBezTo>
                  <a:cubicBezTo>
                    <a:pt x="106807" y="28575"/>
                    <a:pt x="108585" y="32004"/>
                    <a:pt x="110109" y="35433"/>
                  </a:cubicBezTo>
                  <a:cubicBezTo>
                    <a:pt x="111633" y="38862"/>
                    <a:pt x="112649" y="42418"/>
                    <a:pt x="113411" y="46101"/>
                  </a:cubicBezTo>
                  <a:cubicBezTo>
                    <a:pt x="114173" y="49784"/>
                    <a:pt x="114554" y="53467"/>
                    <a:pt x="114554" y="57277"/>
                  </a:cubicBezTo>
                </a:path>
              </a:pathLst>
            </a:custGeom>
            <a:solidFill>
              <a:srgbClr val="332C2C"/>
            </a:solidFill>
          </p:spPr>
        </p:sp>
        <p:sp>
          <p:nvSpPr>
            <p:cNvPr id="10" name="Freeform 10"/>
            <p:cNvSpPr/>
            <p:nvPr/>
          </p:nvSpPr>
          <p:spPr>
            <a:xfrm>
              <a:off x="1163701" y="63373"/>
              <a:ext cx="114554" cy="114554"/>
            </a:xfrm>
            <a:custGeom>
              <a:avLst/>
              <a:gdLst/>
              <a:ahLst/>
              <a:cxnLst/>
              <a:rect l="l" t="t" r="r" b="b"/>
              <a:pathLst>
                <a:path w="114554" h="114554">
                  <a:moveTo>
                    <a:pt x="114554" y="57277"/>
                  </a:moveTo>
                  <a:cubicBezTo>
                    <a:pt x="114554" y="60960"/>
                    <a:pt x="114173" y="64770"/>
                    <a:pt x="113411" y="68453"/>
                  </a:cubicBezTo>
                  <a:cubicBezTo>
                    <a:pt x="112649" y="72136"/>
                    <a:pt x="111633" y="75692"/>
                    <a:pt x="110109" y="79121"/>
                  </a:cubicBezTo>
                  <a:cubicBezTo>
                    <a:pt x="108585" y="82550"/>
                    <a:pt x="106934" y="85852"/>
                    <a:pt x="104775" y="89027"/>
                  </a:cubicBezTo>
                  <a:cubicBezTo>
                    <a:pt x="102616" y="92202"/>
                    <a:pt x="100330" y="94996"/>
                    <a:pt x="97663" y="97663"/>
                  </a:cubicBezTo>
                  <a:cubicBezTo>
                    <a:pt x="94996" y="100330"/>
                    <a:pt x="92075" y="102616"/>
                    <a:pt x="89027" y="104775"/>
                  </a:cubicBezTo>
                  <a:cubicBezTo>
                    <a:pt x="85979" y="106934"/>
                    <a:pt x="82550" y="108585"/>
                    <a:pt x="79121" y="110109"/>
                  </a:cubicBezTo>
                  <a:cubicBezTo>
                    <a:pt x="75692" y="111633"/>
                    <a:pt x="72136" y="112649"/>
                    <a:pt x="68453" y="113411"/>
                  </a:cubicBezTo>
                  <a:cubicBezTo>
                    <a:pt x="64770" y="114173"/>
                    <a:pt x="61087" y="114554"/>
                    <a:pt x="57277" y="114554"/>
                  </a:cubicBezTo>
                  <a:cubicBezTo>
                    <a:pt x="53467" y="114554"/>
                    <a:pt x="49784" y="114173"/>
                    <a:pt x="46101" y="113411"/>
                  </a:cubicBezTo>
                  <a:cubicBezTo>
                    <a:pt x="42418" y="112649"/>
                    <a:pt x="38862" y="111633"/>
                    <a:pt x="35433" y="110109"/>
                  </a:cubicBezTo>
                  <a:cubicBezTo>
                    <a:pt x="32004" y="108585"/>
                    <a:pt x="28702" y="106934"/>
                    <a:pt x="25527" y="104775"/>
                  </a:cubicBezTo>
                  <a:cubicBezTo>
                    <a:pt x="22352" y="102616"/>
                    <a:pt x="19558" y="100330"/>
                    <a:pt x="16891" y="97663"/>
                  </a:cubicBezTo>
                  <a:cubicBezTo>
                    <a:pt x="14224" y="94996"/>
                    <a:pt x="11811" y="92075"/>
                    <a:pt x="9779" y="89027"/>
                  </a:cubicBezTo>
                  <a:cubicBezTo>
                    <a:pt x="7747" y="85979"/>
                    <a:pt x="5969" y="82677"/>
                    <a:pt x="4445" y="79121"/>
                  </a:cubicBezTo>
                  <a:cubicBezTo>
                    <a:pt x="2921" y="75565"/>
                    <a:pt x="1905" y="72136"/>
                    <a:pt x="1143" y="68453"/>
                  </a:cubicBezTo>
                  <a:cubicBezTo>
                    <a:pt x="381" y="64770"/>
                    <a:pt x="0" y="61087"/>
                    <a:pt x="0" y="57277"/>
                  </a:cubicBezTo>
                  <a:cubicBezTo>
                    <a:pt x="0" y="53467"/>
                    <a:pt x="381" y="49784"/>
                    <a:pt x="1143" y="46101"/>
                  </a:cubicBezTo>
                  <a:cubicBezTo>
                    <a:pt x="1905" y="42418"/>
                    <a:pt x="2921" y="38862"/>
                    <a:pt x="4445" y="35433"/>
                  </a:cubicBezTo>
                  <a:cubicBezTo>
                    <a:pt x="5969" y="32004"/>
                    <a:pt x="7620" y="28702"/>
                    <a:pt x="9779" y="25527"/>
                  </a:cubicBezTo>
                  <a:cubicBezTo>
                    <a:pt x="11938" y="22352"/>
                    <a:pt x="14224" y="19558"/>
                    <a:pt x="16891" y="16891"/>
                  </a:cubicBezTo>
                  <a:cubicBezTo>
                    <a:pt x="19558" y="14224"/>
                    <a:pt x="22479" y="11811"/>
                    <a:pt x="25527" y="9779"/>
                  </a:cubicBezTo>
                  <a:cubicBezTo>
                    <a:pt x="28575" y="7747"/>
                    <a:pt x="32004" y="5969"/>
                    <a:pt x="35433" y="4445"/>
                  </a:cubicBezTo>
                  <a:cubicBezTo>
                    <a:pt x="38862" y="2921"/>
                    <a:pt x="42418" y="1905"/>
                    <a:pt x="46101" y="1143"/>
                  </a:cubicBezTo>
                  <a:cubicBezTo>
                    <a:pt x="49784" y="381"/>
                    <a:pt x="53467" y="0"/>
                    <a:pt x="57277" y="0"/>
                  </a:cubicBezTo>
                  <a:cubicBezTo>
                    <a:pt x="61087" y="0"/>
                    <a:pt x="64770" y="381"/>
                    <a:pt x="68453" y="1143"/>
                  </a:cubicBezTo>
                  <a:cubicBezTo>
                    <a:pt x="72136" y="1905"/>
                    <a:pt x="75692" y="2921"/>
                    <a:pt x="79121" y="4445"/>
                  </a:cubicBezTo>
                  <a:cubicBezTo>
                    <a:pt x="82550" y="5969"/>
                    <a:pt x="85852" y="7620"/>
                    <a:pt x="89027" y="9779"/>
                  </a:cubicBezTo>
                  <a:cubicBezTo>
                    <a:pt x="92202" y="11938"/>
                    <a:pt x="94996" y="14224"/>
                    <a:pt x="97663" y="16891"/>
                  </a:cubicBezTo>
                  <a:cubicBezTo>
                    <a:pt x="100330" y="19558"/>
                    <a:pt x="102743" y="22479"/>
                    <a:pt x="104775" y="25527"/>
                  </a:cubicBezTo>
                  <a:cubicBezTo>
                    <a:pt x="106807" y="28575"/>
                    <a:pt x="108585" y="32004"/>
                    <a:pt x="110109" y="35433"/>
                  </a:cubicBezTo>
                  <a:cubicBezTo>
                    <a:pt x="111633" y="38862"/>
                    <a:pt x="112649" y="42418"/>
                    <a:pt x="113411" y="46101"/>
                  </a:cubicBezTo>
                  <a:cubicBezTo>
                    <a:pt x="114173" y="49784"/>
                    <a:pt x="114554" y="53467"/>
                    <a:pt x="114554" y="57277"/>
                  </a:cubicBezTo>
                </a:path>
              </a:pathLst>
            </a:custGeom>
            <a:solidFill>
              <a:srgbClr val="332C2C"/>
            </a:solidFill>
          </p:spPr>
        </p:sp>
        <p:sp>
          <p:nvSpPr>
            <p:cNvPr id="11" name="Freeform 11"/>
            <p:cNvSpPr/>
            <p:nvPr/>
          </p:nvSpPr>
          <p:spPr>
            <a:xfrm>
              <a:off x="1163701" y="453898"/>
              <a:ext cx="114554" cy="114427"/>
            </a:xfrm>
            <a:custGeom>
              <a:avLst/>
              <a:gdLst/>
              <a:ahLst/>
              <a:cxnLst/>
              <a:rect l="l" t="t" r="r" b="b"/>
              <a:pathLst>
                <a:path w="114554" h="114427">
                  <a:moveTo>
                    <a:pt x="114554" y="57277"/>
                  </a:moveTo>
                  <a:cubicBezTo>
                    <a:pt x="114554" y="60960"/>
                    <a:pt x="114173" y="64770"/>
                    <a:pt x="113411" y="68453"/>
                  </a:cubicBezTo>
                  <a:cubicBezTo>
                    <a:pt x="112649" y="72136"/>
                    <a:pt x="111633" y="75692"/>
                    <a:pt x="110109" y="79121"/>
                  </a:cubicBezTo>
                  <a:cubicBezTo>
                    <a:pt x="108585" y="82550"/>
                    <a:pt x="106934" y="85852"/>
                    <a:pt x="104775" y="89027"/>
                  </a:cubicBezTo>
                  <a:cubicBezTo>
                    <a:pt x="102616" y="92202"/>
                    <a:pt x="100330" y="94996"/>
                    <a:pt x="97663" y="97663"/>
                  </a:cubicBezTo>
                  <a:cubicBezTo>
                    <a:pt x="94996" y="100330"/>
                    <a:pt x="92075" y="102616"/>
                    <a:pt x="89027" y="104775"/>
                  </a:cubicBezTo>
                  <a:cubicBezTo>
                    <a:pt x="85979" y="106934"/>
                    <a:pt x="82550" y="108585"/>
                    <a:pt x="79121" y="109982"/>
                  </a:cubicBezTo>
                  <a:cubicBezTo>
                    <a:pt x="75692" y="111379"/>
                    <a:pt x="72136" y="112522"/>
                    <a:pt x="68453" y="113284"/>
                  </a:cubicBezTo>
                  <a:cubicBezTo>
                    <a:pt x="64770" y="114046"/>
                    <a:pt x="61087" y="114427"/>
                    <a:pt x="57277" y="114427"/>
                  </a:cubicBezTo>
                  <a:cubicBezTo>
                    <a:pt x="53467" y="114427"/>
                    <a:pt x="49784" y="114046"/>
                    <a:pt x="46101" y="113284"/>
                  </a:cubicBezTo>
                  <a:cubicBezTo>
                    <a:pt x="42418" y="112522"/>
                    <a:pt x="38862" y="111506"/>
                    <a:pt x="35433" y="109982"/>
                  </a:cubicBezTo>
                  <a:cubicBezTo>
                    <a:pt x="32004" y="108458"/>
                    <a:pt x="28702" y="106807"/>
                    <a:pt x="25527" y="104775"/>
                  </a:cubicBezTo>
                  <a:cubicBezTo>
                    <a:pt x="22352" y="102743"/>
                    <a:pt x="19558" y="100330"/>
                    <a:pt x="16891" y="97663"/>
                  </a:cubicBezTo>
                  <a:cubicBezTo>
                    <a:pt x="14224" y="94996"/>
                    <a:pt x="11811" y="92075"/>
                    <a:pt x="9779" y="89027"/>
                  </a:cubicBezTo>
                  <a:cubicBezTo>
                    <a:pt x="7747" y="85979"/>
                    <a:pt x="5969" y="82677"/>
                    <a:pt x="4445" y="79121"/>
                  </a:cubicBezTo>
                  <a:cubicBezTo>
                    <a:pt x="2921" y="75565"/>
                    <a:pt x="1905" y="72136"/>
                    <a:pt x="1143" y="68453"/>
                  </a:cubicBezTo>
                  <a:cubicBezTo>
                    <a:pt x="381" y="64770"/>
                    <a:pt x="0" y="61087"/>
                    <a:pt x="0" y="57277"/>
                  </a:cubicBezTo>
                  <a:cubicBezTo>
                    <a:pt x="0" y="53467"/>
                    <a:pt x="381" y="49784"/>
                    <a:pt x="1143" y="46101"/>
                  </a:cubicBezTo>
                  <a:cubicBezTo>
                    <a:pt x="1905" y="42418"/>
                    <a:pt x="2921" y="38862"/>
                    <a:pt x="4445" y="35433"/>
                  </a:cubicBezTo>
                  <a:cubicBezTo>
                    <a:pt x="5969" y="32004"/>
                    <a:pt x="7620" y="28702"/>
                    <a:pt x="9779" y="25527"/>
                  </a:cubicBezTo>
                  <a:cubicBezTo>
                    <a:pt x="11938" y="22352"/>
                    <a:pt x="14224" y="19558"/>
                    <a:pt x="16891" y="16891"/>
                  </a:cubicBezTo>
                  <a:cubicBezTo>
                    <a:pt x="19558" y="14224"/>
                    <a:pt x="22479" y="11811"/>
                    <a:pt x="25527" y="9779"/>
                  </a:cubicBezTo>
                  <a:cubicBezTo>
                    <a:pt x="28575" y="7747"/>
                    <a:pt x="32004" y="5969"/>
                    <a:pt x="35433" y="4445"/>
                  </a:cubicBezTo>
                  <a:cubicBezTo>
                    <a:pt x="38862" y="2921"/>
                    <a:pt x="42418" y="1905"/>
                    <a:pt x="46101" y="1143"/>
                  </a:cubicBezTo>
                  <a:cubicBezTo>
                    <a:pt x="49784" y="381"/>
                    <a:pt x="53467" y="0"/>
                    <a:pt x="57277" y="0"/>
                  </a:cubicBezTo>
                  <a:cubicBezTo>
                    <a:pt x="61087" y="0"/>
                    <a:pt x="64770" y="381"/>
                    <a:pt x="68453" y="1143"/>
                  </a:cubicBezTo>
                  <a:cubicBezTo>
                    <a:pt x="72136" y="1905"/>
                    <a:pt x="75692" y="2921"/>
                    <a:pt x="79121" y="4445"/>
                  </a:cubicBezTo>
                  <a:cubicBezTo>
                    <a:pt x="82550" y="5969"/>
                    <a:pt x="85852" y="7620"/>
                    <a:pt x="89027" y="9779"/>
                  </a:cubicBezTo>
                  <a:cubicBezTo>
                    <a:pt x="92202" y="11938"/>
                    <a:pt x="94996" y="14224"/>
                    <a:pt x="97663" y="16891"/>
                  </a:cubicBezTo>
                  <a:cubicBezTo>
                    <a:pt x="100330" y="19558"/>
                    <a:pt x="102743" y="22479"/>
                    <a:pt x="104775" y="25527"/>
                  </a:cubicBezTo>
                  <a:cubicBezTo>
                    <a:pt x="106807" y="28575"/>
                    <a:pt x="108585" y="32004"/>
                    <a:pt x="110109" y="35433"/>
                  </a:cubicBezTo>
                  <a:cubicBezTo>
                    <a:pt x="111633" y="38862"/>
                    <a:pt x="112649" y="42418"/>
                    <a:pt x="113411" y="46101"/>
                  </a:cubicBezTo>
                  <a:cubicBezTo>
                    <a:pt x="114173" y="49784"/>
                    <a:pt x="114554" y="53467"/>
                    <a:pt x="114554" y="57277"/>
                  </a:cubicBezTo>
                </a:path>
              </a:pathLst>
            </a:custGeom>
            <a:solidFill>
              <a:srgbClr val="332C2C"/>
            </a:solidFill>
          </p:spPr>
        </p:sp>
        <p:sp>
          <p:nvSpPr>
            <p:cNvPr id="12" name="Freeform 12"/>
            <p:cNvSpPr/>
            <p:nvPr/>
          </p:nvSpPr>
          <p:spPr>
            <a:xfrm>
              <a:off x="63500" y="370205"/>
              <a:ext cx="2348611" cy="2101215"/>
            </a:xfrm>
            <a:custGeom>
              <a:avLst/>
              <a:gdLst/>
              <a:ahLst/>
              <a:cxnLst/>
              <a:rect l="l" t="t" r="r" b="b"/>
              <a:pathLst>
                <a:path w="2348611" h="2101215">
                  <a:moveTo>
                    <a:pt x="0" y="0"/>
                  </a:moveTo>
                  <a:lnTo>
                    <a:pt x="0" y="24003"/>
                  </a:lnTo>
                  <a:lnTo>
                    <a:pt x="0" y="24003"/>
                  </a:lnTo>
                  <a:cubicBezTo>
                    <a:pt x="1072769" y="275971"/>
                    <a:pt x="1679194" y="1162812"/>
                    <a:pt x="2288413" y="2054606"/>
                  </a:cubicBezTo>
                  <a:lnTo>
                    <a:pt x="2288413" y="2054606"/>
                  </a:lnTo>
                  <a:cubicBezTo>
                    <a:pt x="2299081" y="2070100"/>
                    <a:pt x="2309622" y="2085721"/>
                    <a:pt x="2320290" y="2101215"/>
                  </a:cubicBezTo>
                  <a:lnTo>
                    <a:pt x="2348611" y="2101215"/>
                  </a:lnTo>
                  <a:cubicBezTo>
                    <a:pt x="2335022" y="2081276"/>
                    <a:pt x="2321306" y="2061337"/>
                    <a:pt x="2307717" y="2041398"/>
                  </a:cubicBezTo>
                  <a:cubicBezTo>
                    <a:pt x="1698371" y="1149477"/>
                    <a:pt x="1086231" y="252730"/>
                    <a:pt x="0" y="0"/>
                  </a:cubicBezTo>
                  <a:close/>
                </a:path>
              </a:pathLst>
            </a:custGeom>
            <a:solidFill>
              <a:srgbClr val="332C2C"/>
            </a:solidFill>
          </p:spPr>
        </p:sp>
      </p:grpSp>
      <p:sp>
        <p:nvSpPr>
          <p:cNvPr id="13" name="TextBox 13"/>
          <p:cNvSpPr txBox="1"/>
          <p:nvPr/>
        </p:nvSpPr>
        <p:spPr>
          <a:xfrm>
            <a:off x="924935" y="758200"/>
            <a:ext cx="14966775" cy="4821833"/>
          </a:xfrm>
          <a:prstGeom prst="rect">
            <a:avLst/>
          </a:prstGeom>
        </p:spPr>
        <p:txBody>
          <a:bodyPr lIns="0" tIns="0" rIns="0" bIns="0" rtlCol="0" anchor="t">
            <a:spAutoFit/>
          </a:bodyPr>
          <a:lstStyle/>
          <a:p>
            <a:pPr algn="l">
              <a:lnSpc>
                <a:spcPts val="5628"/>
              </a:lnSpc>
            </a:pPr>
            <a:r>
              <a:rPr lang="en-US" sz="4020" b="1" i="1" spc="20" dirty="0">
                <a:solidFill>
                  <a:srgbClr val="332C2C"/>
                </a:solidFill>
                <a:latin typeface="IBM Plex Sans Bold Italics"/>
                <a:ea typeface="IBM Plex Sans Bold Italics"/>
                <a:cs typeface="IBM Plex Sans Bold Italics"/>
                <a:sym typeface="IBM Plex Sans Bold Italics"/>
              </a:rPr>
              <a:t>Introduction </a:t>
            </a:r>
          </a:p>
          <a:p>
            <a:pPr algn="l">
              <a:lnSpc>
                <a:spcPts val="3074"/>
              </a:lnSpc>
            </a:pPr>
            <a:r>
              <a:rPr lang="en-US" sz="2807" spc="14" dirty="0" err="1">
                <a:solidFill>
                  <a:srgbClr val="332C2C"/>
                </a:solidFill>
                <a:latin typeface="IBM Plex Sans"/>
                <a:ea typeface="IBM Plex Sans"/>
                <a:cs typeface="IBM Plex Sans"/>
                <a:sym typeface="IBM Plex Sans"/>
              </a:rPr>
              <a:t>Zomato</a:t>
            </a:r>
            <a:r>
              <a:rPr lang="en-US" sz="2807" spc="14" dirty="0">
                <a:solidFill>
                  <a:srgbClr val="332C2C"/>
                </a:solidFill>
                <a:latin typeface="IBM Plex Sans"/>
                <a:ea typeface="IBM Plex Sans"/>
                <a:cs typeface="IBM Plex Sans"/>
                <a:sym typeface="IBM Plex Sans"/>
              </a:rPr>
              <a:t> is a dynamic and competitive company with a very strong hold in the food tech industry. This project aims to provide actionable insights through data analysis to assist in strategic decisions for expanding restaurant operations globally. </a:t>
            </a:r>
            <a:r>
              <a:rPr lang="en-US" sz="2807" spc="14" dirty="0" err="1">
                <a:solidFill>
                  <a:srgbClr val="332C2C"/>
                </a:solidFill>
                <a:latin typeface="IBM Plex Sans"/>
                <a:ea typeface="IBM Plex Sans"/>
                <a:cs typeface="IBM Plex Sans"/>
                <a:sym typeface="IBM Plex Sans"/>
              </a:rPr>
              <a:t>Zomato</a:t>
            </a:r>
            <a:r>
              <a:rPr lang="en-US" sz="2807" spc="14" dirty="0">
                <a:solidFill>
                  <a:srgbClr val="332C2C"/>
                </a:solidFill>
                <a:latin typeface="IBM Plex Sans"/>
                <a:ea typeface="IBM Plex Sans"/>
                <a:cs typeface="IBM Plex Sans"/>
                <a:sym typeface="IBM Plex Sans"/>
              </a:rPr>
              <a:t> is a prominent player in the food tech industry, offering services like restaurant discovery, food delivery, and reviews. Understanding its business model and market reach is crucial for analyzing its data effectively</a:t>
            </a:r>
            <a:r>
              <a:rPr lang="en-US" sz="2807" spc="14" dirty="0" smtClean="0">
                <a:solidFill>
                  <a:srgbClr val="332C2C"/>
                </a:solidFill>
                <a:latin typeface="IBM Plex Sans"/>
                <a:ea typeface="IBM Plex Sans"/>
                <a:cs typeface="IBM Plex Sans"/>
                <a:sym typeface="IBM Plex Sans"/>
              </a:rPr>
              <a:t>.</a:t>
            </a:r>
          </a:p>
          <a:p>
            <a:pPr algn="l">
              <a:lnSpc>
                <a:spcPts val="3074"/>
              </a:lnSpc>
            </a:pPr>
            <a:endParaRPr lang="en-US" sz="2807" spc="14" dirty="0">
              <a:solidFill>
                <a:srgbClr val="332C2C"/>
              </a:solidFill>
              <a:latin typeface="IBM Plex Sans"/>
              <a:ea typeface="IBM Plex Sans"/>
              <a:cs typeface="IBM Plex Sans"/>
              <a:sym typeface="IBM Plex Sans"/>
            </a:endParaRPr>
          </a:p>
          <a:p>
            <a:pPr algn="l">
              <a:lnSpc>
                <a:spcPts val="4052"/>
              </a:lnSpc>
            </a:pPr>
            <a:r>
              <a:rPr lang="en-US" sz="2894" b="1" i="1" spc="14" dirty="0" smtClean="0">
                <a:solidFill>
                  <a:srgbClr val="332C2C"/>
                </a:solidFill>
                <a:latin typeface="IBM Plex Sans Bold Italics"/>
                <a:ea typeface="IBM Plex Sans Bold Italics"/>
                <a:cs typeface="IBM Plex Sans Bold Italics"/>
                <a:sym typeface="IBM Plex Sans Bold Italics"/>
              </a:rPr>
              <a:t>Project </a:t>
            </a:r>
            <a:r>
              <a:rPr lang="en-US" sz="2894" b="1" i="1" spc="14" dirty="0">
                <a:solidFill>
                  <a:srgbClr val="332C2C"/>
                </a:solidFill>
                <a:latin typeface="IBM Plex Sans Bold Italics"/>
                <a:ea typeface="IBM Plex Sans Bold Italics"/>
                <a:cs typeface="IBM Plex Sans Bold Italics"/>
                <a:sym typeface="IBM Plex Sans Bold Italics"/>
              </a:rPr>
              <a:t>Objective:</a:t>
            </a:r>
          </a:p>
          <a:p>
            <a:pPr algn="l">
              <a:lnSpc>
                <a:spcPts val="3149"/>
              </a:lnSpc>
            </a:pPr>
            <a:r>
              <a:rPr lang="en-US" sz="2775" spc="13" dirty="0">
                <a:solidFill>
                  <a:srgbClr val="332C2C"/>
                </a:solidFill>
                <a:latin typeface="IBM Plex Sans"/>
                <a:ea typeface="IBM Plex Sans"/>
                <a:cs typeface="IBM Plex Sans"/>
                <a:sym typeface="IBM Plex Sans"/>
              </a:rPr>
              <a:t>Develop a comprehensive dashboard and analysis to support strategic decisions for expanding restaurant operations. </a:t>
            </a:r>
          </a:p>
        </p:txBody>
      </p:sp>
      <p:sp>
        <p:nvSpPr>
          <p:cNvPr id="14" name="TextBox 14"/>
          <p:cNvSpPr txBox="1"/>
          <p:nvPr/>
        </p:nvSpPr>
        <p:spPr>
          <a:xfrm>
            <a:off x="1521380" y="6162965"/>
            <a:ext cx="13773883" cy="2385268"/>
          </a:xfrm>
          <a:prstGeom prst="rect">
            <a:avLst/>
          </a:prstGeom>
        </p:spPr>
        <p:txBody>
          <a:bodyPr lIns="0" tIns="0" rIns="0" bIns="0" rtlCol="0" anchor="t">
            <a:spAutoFit/>
          </a:bodyPr>
          <a:lstStyle/>
          <a:p>
            <a:pPr>
              <a:lnSpc>
                <a:spcPts val="3074"/>
              </a:lnSpc>
            </a:pPr>
            <a:r>
              <a:rPr lang="en-US" sz="2800" b="1" i="1" spc="15" dirty="0">
                <a:solidFill>
                  <a:srgbClr val="332C2C"/>
                </a:solidFill>
                <a:latin typeface="IBM Plex Sans Bold Italics"/>
                <a:ea typeface="IBM Plex Sans Bold Italics"/>
                <a:cs typeface="IBM Plex Sans Bold Italics"/>
                <a:sym typeface="IBM Plex Sans Bold Italics"/>
              </a:rPr>
              <a:t>Key Focus Areas: </a:t>
            </a:r>
          </a:p>
          <a:p>
            <a:pPr algn="l">
              <a:lnSpc>
                <a:spcPts val="3074"/>
              </a:lnSpc>
            </a:pPr>
            <a:endParaRPr lang="en-US" sz="2807" spc="14" dirty="0" smtClean="0">
              <a:solidFill>
                <a:srgbClr val="332C2C"/>
              </a:solidFill>
              <a:latin typeface="IBM Plex Sans"/>
              <a:ea typeface="IBM Plex Sans"/>
              <a:cs typeface="IBM Plex Sans"/>
              <a:sym typeface="IBM Plex Sans"/>
            </a:endParaRPr>
          </a:p>
          <a:p>
            <a:pPr algn="l">
              <a:lnSpc>
                <a:spcPts val="3074"/>
              </a:lnSpc>
            </a:pPr>
            <a:endParaRPr lang="en-US" sz="2807" spc="14" dirty="0">
              <a:solidFill>
                <a:srgbClr val="332C2C"/>
              </a:solidFill>
              <a:latin typeface="IBM Plex Sans"/>
              <a:ea typeface="IBM Plex Sans"/>
              <a:cs typeface="IBM Plex Sans"/>
              <a:sym typeface="IBM Plex Sans"/>
            </a:endParaRPr>
          </a:p>
          <a:p>
            <a:pPr algn="l">
              <a:lnSpc>
                <a:spcPts val="3074"/>
              </a:lnSpc>
            </a:pPr>
            <a:r>
              <a:rPr lang="en-US" sz="2807" spc="14" dirty="0" smtClean="0">
                <a:solidFill>
                  <a:srgbClr val="332C2C"/>
                </a:solidFill>
                <a:latin typeface="IBM Plex Sans"/>
                <a:ea typeface="IBM Plex Sans"/>
                <a:cs typeface="IBM Plex Sans"/>
                <a:sym typeface="IBM Plex Sans"/>
              </a:rPr>
              <a:t>Cleaning </a:t>
            </a:r>
            <a:r>
              <a:rPr lang="en-US" sz="2807" spc="14" dirty="0">
                <a:solidFill>
                  <a:srgbClr val="332C2C"/>
                </a:solidFill>
                <a:latin typeface="IBM Plex Sans"/>
                <a:ea typeface="IBM Plex Sans"/>
                <a:cs typeface="IBM Plex Sans"/>
                <a:sym typeface="IBM Plex Sans"/>
              </a:rPr>
              <a:t>and organizing data for accurate insights.  </a:t>
            </a:r>
            <a:endParaRPr lang="en-US" sz="2807" spc="14" dirty="0" smtClean="0">
              <a:solidFill>
                <a:srgbClr val="332C2C"/>
              </a:solidFill>
              <a:latin typeface="IBM Plex Sans"/>
              <a:ea typeface="IBM Plex Sans"/>
              <a:cs typeface="IBM Plex Sans"/>
              <a:sym typeface="IBM Plex Sans"/>
            </a:endParaRPr>
          </a:p>
          <a:p>
            <a:pPr algn="l">
              <a:lnSpc>
                <a:spcPts val="3074"/>
              </a:lnSpc>
            </a:pPr>
            <a:r>
              <a:rPr lang="en-US" sz="2807" spc="14" dirty="0" smtClean="0">
                <a:solidFill>
                  <a:srgbClr val="332C2C"/>
                </a:solidFill>
                <a:latin typeface="IBM Plex Sans"/>
                <a:ea typeface="IBM Plex Sans"/>
                <a:cs typeface="IBM Plex Sans"/>
                <a:sym typeface="IBM Plex Sans"/>
              </a:rPr>
              <a:t>Exploring </a:t>
            </a:r>
            <a:r>
              <a:rPr lang="en-US" sz="2807" spc="14" dirty="0">
                <a:solidFill>
                  <a:srgbClr val="332C2C"/>
                </a:solidFill>
                <a:latin typeface="IBM Plex Sans"/>
                <a:ea typeface="IBM Plex Sans"/>
                <a:cs typeface="IBM Plex Sans"/>
                <a:sym typeface="IBM Plex Sans"/>
              </a:rPr>
              <a:t>trends in restaurant counts, voter ratings, pricing, and service </a:t>
            </a:r>
            <a:r>
              <a:rPr lang="en-US" sz="2807" spc="14" dirty="0" smtClean="0">
                <a:solidFill>
                  <a:srgbClr val="332C2C"/>
                </a:solidFill>
                <a:latin typeface="IBM Plex Sans"/>
                <a:ea typeface="IBM Plex Sans"/>
                <a:cs typeface="IBM Plex Sans"/>
                <a:sym typeface="IBM Plex Sans"/>
              </a:rPr>
              <a:t>availability. </a:t>
            </a:r>
            <a:r>
              <a:rPr lang="en-US" sz="2807" spc="14" dirty="0">
                <a:solidFill>
                  <a:srgbClr val="332C2C"/>
                </a:solidFill>
                <a:latin typeface="IBM Plex Sans"/>
                <a:ea typeface="IBM Plex Sans"/>
                <a:cs typeface="IBM Plex Sans"/>
                <a:sym typeface="IBM Plex Sans"/>
              </a:rPr>
              <a:t> </a:t>
            </a:r>
            <a:endParaRPr lang="en-US" sz="2807" spc="14" dirty="0" smtClean="0">
              <a:solidFill>
                <a:srgbClr val="332C2C"/>
              </a:solidFill>
              <a:latin typeface="IBM Plex Sans"/>
              <a:ea typeface="IBM Plex Sans"/>
              <a:cs typeface="IBM Plex Sans"/>
              <a:sym typeface="IBM Plex Sans"/>
            </a:endParaRPr>
          </a:p>
          <a:p>
            <a:pPr algn="l">
              <a:lnSpc>
                <a:spcPts val="3074"/>
              </a:lnSpc>
            </a:pPr>
            <a:r>
              <a:rPr lang="en-US" sz="2807" spc="14" dirty="0" smtClean="0">
                <a:solidFill>
                  <a:srgbClr val="332C2C"/>
                </a:solidFill>
                <a:latin typeface="IBM Plex Sans"/>
                <a:ea typeface="IBM Plex Sans"/>
                <a:cs typeface="IBM Plex Sans"/>
                <a:sym typeface="IBM Plex Sans"/>
              </a:rPr>
              <a:t>Suggesting </a:t>
            </a:r>
            <a:r>
              <a:rPr lang="en-US" sz="2807" spc="14" dirty="0">
                <a:solidFill>
                  <a:srgbClr val="332C2C"/>
                </a:solidFill>
                <a:latin typeface="IBM Plex Sans"/>
                <a:ea typeface="IBM Plex Sans"/>
                <a:cs typeface="IBM Plex Sans"/>
                <a:sym typeface="IBM Plex Sans"/>
              </a:rPr>
              <a:t>new restaurant locations based on competition and market trends.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4008"/>
            <a:ext cx="18415035" cy="10414502"/>
          </a:xfrm>
          <a:custGeom>
            <a:avLst/>
            <a:gdLst/>
            <a:ahLst/>
            <a:cxnLst/>
            <a:rect l="l" t="t" r="r" b="b"/>
            <a:pathLst>
              <a:path w="18415035" h="10414502">
                <a:moveTo>
                  <a:pt x="0" y="0"/>
                </a:moveTo>
                <a:lnTo>
                  <a:pt x="18415035" y="0"/>
                </a:lnTo>
                <a:lnTo>
                  <a:pt x="18415035" y="10414502"/>
                </a:lnTo>
                <a:lnTo>
                  <a:pt x="0" y="1041450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4"/>
            <a:stretch>
              <a:fillRect/>
            </a:stretch>
          </a:blipFill>
        </p:spPr>
      </p:sp>
      <p:sp>
        <p:nvSpPr>
          <p:cNvPr id="4" name="TextBox 4"/>
          <p:cNvSpPr txBox="1"/>
          <p:nvPr/>
        </p:nvSpPr>
        <p:spPr>
          <a:xfrm>
            <a:off x="5581812" y="2140649"/>
            <a:ext cx="7261346" cy="3921128"/>
          </a:xfrm>
          <a:prstGeom prst="rect">
            <a:avLst/>
          </a:prstGeom>
        </p:spPr>
        <p:txBody>
          <a:bodyPr lIns="0" tIns="0" rIns="0" bIns="0" rtlCol="0" anchor="t">
            <a:spAutoFit/>
          </a:bodyPr>
          <a:lstStyle/>
          <a:p>
            <a:pPr algn="ctr">
              <a:lnSpc>
                <a:spcPts val="13779"/>
              </a:lnSpc>
            </a:pPr>
            <a:r>
              <a:rPr lang="en-US" sz="9842" b="1">
                <a:solidFill>
                  <a:srgbClr val="332C2C"/>
                </a:solidFill>
                <a:latin typeface="Abhaya Libre Medium"/>
                <a:ea typeface="Abhaya Libre Medium"/>
                <a:cs typeface="Abhaya Libre Medium"/>
                <a:sym typeface="Abhaya Libre Medium"/>
              </a:rPr>
              <a:t>Thanks!</a:t>
            </a:r>
          </a:p>
          <a:p>
            <a:pPr algn="ctr">
              <a:lnSpc>
                <a:spcPts val="3375"/>
              </a:lnSpc>
            </a:pPr>
            <a:r>
              <a:rPr lang="en-US" sz="2755" b="1">
                <a:solidFill>
                  <a:srgbClr val="332C2C"/>
                </a:solidFill>
                <a:latin typeface="Montserrat Semi-Bold"/>
                <a:ea typeface="Montserrat Semi-Bold"/>
                <a:cs typeface="Montserrat Semi-Bold"/>
                <a:sym typeface="Montserrat Semi-Bold"/>
              </a:rPr>
              <a:t>Do you have any questions? Write your doubts and questions here : </a:t>
            </a:r>
          </a:p>
          <a:p>
            <a:pPr algn="ctr">
              <a:lnSpc>
                <a:spcPts val="6888"/>
              </a:lnSpc>
            </a:pPr>
            <a:r>
              <a:rPr lang="en-US" sz="2755" b="1">
                <a:solidFill>
                  <a:srgbClr val="332C2C"/>
                </a:solidFill>
                <a:latin typeface="Montserrat Semi-Bold"/>
                <a:ea typeface="Montserrat Semi-Bold"/>
                <a:cs typeface="Montserrat Semi-Bold"/>
                <a:sym typeface="Montserrat Semi-Bold"/>
              </a:rPr>
              <a:t>shivanshuverma210901@gmail.com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503" y="-63503"/>
            <a:ext cx="18414997" cy="10413997"/>
            <a:chOff x="0" y="0"/>
            <a:chExt cx="18415000" cy="10414000"/>
          </a:xfrm>
        </p:grpSpPr>
        <p:sp>
          <p:nvSpPr>
            <p:cNvPr id="3" name="Freeform 3"/>
            <p:cNvSpPr/>
            <p:nvPr/>
          </p:nvSpPr>
          <p:spPr>
            <a:xfrm>
              <a:off x="63500" y="6350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5F2EE"/>
            </a:solidFill>
          </p:spPr>
        </p:sp>
        <p:sp>
          <p:nvSpPr>
            <p:cNvPr id="4" name="Freeform 4"/>
            <p:cNvSpPr/>
            <p:nvPr/>
          </p:nvSpPr>
          <p:spPr>
            <a:xfrm>
              <a:off x="63500" y="611759"/>
              <a:ext cx="18288000" cy="47625"/>
            </a:xfrm>
            <a:custGeom>
              <a:avLst/>
              <a:gdLst/>
              <a:ahLst/>
              <a:cxnLst/>
              <a:rect l="l" t="t" r="r" b="b"/>
              <a:pathLst>
                <a:path w="18288000" h="47625">
                  <a:moveTo>
                    <a:pt x="0" y="0"/>
                  </a:moveTo>
                  <a:lnTo>
                    <a:pt x="0" y="47625"/>
                  </a:lnTo>
                  <a:lnTo>
                    <a:pt x="18288000" y="47625"/>
                  </a:lnTo>
                  <a:lnTo>
                    <a:pt x="18288000" y="0"/>
                  </a:lnTo>
                  <a:close/>
                </a:path>
              </a:pathLst>
            </a:custGeom>
            <a:solidFill>
              <a:srgbClr val="332C2C"/>
            </a:solidFill>
          </p:spPr>
        </p:sp>
        <p:sp>
          <p:nvSpPr>
            <p:cNvPr id="5" name="Freeform 5"/>
            <p:cNvSpPr/>
            <p:nvPr/>
          </p:nvSpPr>
          <p:spPr>
            <a:xfrm>
              <a:off x="63500" y="611759"/>
              <a:ext cx="18288000" cy="47625"/>
            </a:xfrm>
            <a:custGeom>
              <a:avLst/>
              <a:gdLst/>
              <a:ahLst/>
              <a:cxnLst/>
              <a:rect l="l" t="t" r="r" b="b"/>
              <a:pathLst>
                <a:path w="18288000" h="47625">
                  <a:moveTo>
                    <a:pt x="0" y="0"/>
                  </a:moveTo>
                  <a:lnTo>
                    <a:pt x="0" y="47625"/>
                  </a:lnTo>
                  <a:lnTo>
                    <a:pt x="18288000" y="47625"/>
                  </a:lnTo>
                  <a:lnTo>
                    <a:pt x="18288000" y="0"/>
                  </a:lnTo>
                  <a:close/>
                </a:path>
              </a:pathLst>
            </a:custGeom>
            <a:solidFill>
              <a:srgbClr val="332C2C"/>
            </a:solidFill>
          </p:spPr>
        </p:sp>
      </p:grpSp>
      <p:sp>
        <p:nvSpPr>
          <p:cNvPr id="6" name="Freeform 6"/>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2"/>
            <a:stretch>
              <a:fillRect/>
            </a:stretch>
          </a:blipFill>
        </p:spPr>
      </p:sp>
      <p:grpSp>
        <p:nvGrpSpPr>
          <p:cNvPr id="7" name="Group 7"/>
          <p:cNvGrpSpPr>
            <a:grpSpLocks noChangeAspect="1"/>
          </p:cNvGrpSpPr>
          <p:nvPr/>
        </p:nvGrpSpPr>
        <p:grpSpPr>
          <a:xfrm>
            <a:off x="5842454" y="5223024"/>
            <a:ext cx="142875" cy="142875"/>
            <a:chOff x="0" y="0"/>
            <a:chExt cx="142875" cy="142875"/>
          </a:xfrm>
        </p:grpSpPr>
        <p:sp>
          <p:nvSpPr>
            <p:cNvPr id="8" name="Freeform 8"/>
            <p:cNvSpPr/>
            <p:nvPr/>
          </p:nvSpPr>
          <p:spPr>
            <a:xfrm>
              <a:off x="0" y="0"/>
              <a:ext cx="142875" cy="142875"/>
            </a:xfrm>
            <a:custGeom>
              <a:avLst/>
              <a:gdLst/>
              <a:ahLst/>
              <a:cxnLst/>
              <a:rect l="l" t="t" r="r" b="b"/>
              <a:pathLst>
                <a:path w="142875" h="142875">
                  <a:moveTo>
                    <a:pt x="142875" y="71374"/>
                  </a:moveTo>
                  <a:cubicBezTo>
                    <a:pt x="142875" y="76073"/>
                    <a:pt x="142367" y="80772"/>
                    <a:pt x="141478" y="85344"/>
                  </a:cubicBezTo>
                  <a:cubicBezTo>
                    <a:pt x="140589" y="89916"/>
                    <a:pt x="139192" y="94361"/>
                    <a:pt x="137414" y="98806"/>
                  </a:cubicBezTo>
                  <a:cubicBezTo>
                    <a:pt x="135636" y="103251"/>
                    <a:pt x="133477" y="107315"/>
                    <a:pt x="130810" y="111125"/>
                  </a:cubicBezTo>
                  <a:cubicBezTo>
                    <a:pt x="128143" y="114935"/>
                    <a:pt x="125222" y="118618"/>
                    <a:pt x="121920" y="121920"/>
                  </a:cubicBezTo>
                  <a:cubicBezTo>
                    <a:pt x="118618" y="125222"/>
                    <a:pt x="115062" y="128143"/>
                    <a:pt x="111125" y="130810"/>
                  </a:cubicBezTo>
                  <a:cubicBezTo>
                    <a:pt x="107188" y="133477"/>
                    <a:pt x="103124" y="135636"/>
                    <a:pt x="98806" y="137414"/>
                  </a:cubicBezTo>
                  <a:cubicBezTo>
                    <a:pt x="94488" y="139192"/>
                    <a:pt x="90043" y="140589"/>
                    <a:pt x="85471" y="141478"/>
                  </a:cubicBezTo>
                  <a:cubicBezTo>
                    <a:pt x="80899" y="142367"/>
                    <a:pt x="76200" y="142875"/>
                    <a:pt x="71501" y="142875"/>
                  </a:cubicBezTo>
                  <a:cubicBezTo>
                    <a:pt x="66802" y="142875"/>
                    <a:pt x="62103" y="142367"/>
                    <a:pt x="57531" y="141478"/>
                  </a:cubicBezTo>
                  <a:cubicBezTo>
                    <a:pt x="52959" y="140589"/>
                    <a:pt x="48514" y="139192"/>
                    <a:pt x="44196" y="137414"/>
                  </a:cubicBezTo>
                  <a:cubicBezTo>
                    <a:pt x="39878" y="135636"/>
                    <a:pt x="35687" y="133477"/>
                    <a:pt x="31877" y="130810"/>
                  </a:cubicBezTo>
                  <a:cubicBezTo>
                    <a:pt x="28067" y="128143"/>
                    <a:pt x="24384" y="125222"/>
                    <a:pt x="21082" y="121920"/>
                  </a:cubicBezTo>
                  <a:cubicBezTo>
                    <a:pt x="17780" y="118618"/>
                    <a:pt x="14859" y="115062"/>
                    <a:pt x="12192" y="111125"/>
                  </a:cubicBezTo>
                  <a:cubicBezTo>
                    <a:pt x="9525" y="107188"/>
                    <a:pt x="7366" y="103124"/>
                    <a:pt x="5588" y="98806"/>
                  </a:cubicBezTo>
                  <a:cubicBezTo>
                    <a:pt x="3810" y="94488"/>
                    <a:pt x="2286" y="89916"/>
                    <a:pt x="1397" y="85344"/>
                  </a:cubicBezTo>
                  <a:cubicBezTo>
                    <a:pt x="508" y="80772"/>
                    <a:pt x="0" y="76073"/>
                    <a:pt x="0" y="71374"/>
                  </a:cubicBezTo>
                  <a:cubicBezTo>
                    <a:pt x="0" y="66675"/>
                    <a:pt x="508" y="61976"/>
                    <a:pt x="1397" y="57404"/>
                  </a:cubicBezTo>
                  <a:cubicBezTo>
                    <a:pt x="2286" y="52832"/>
                    <a:pt x="3683" y="48387"/>
                    <a:pt x="5461" y="43942"/>
                  </a:cubicBezTo>
                  <a:cubicBezTo>
                    <a:pt x="7239" y="39497"/>
                    <a:pt x="9525" y="35560"/>
                    <a:pt x="12065" y="31623"/>
                  </a:cubicBezTo>
                  <a:cubicBezTo>
                    <a:pt x="14605" y="27686"/>
                    <a:pt x="17653" y="24130"/>
                    <a:pt x="20955" y="20828"/>
                  </a:cubicBezTo>
                  <a:cubicBezTo>
                    <a:pt x="24257" y="17526"/>
                    <a:pt x="27940" y="14605"/>
                    <a:pt x="31750" y="11938"/>
                  </a:cubicBezTo>
                  <a:cubicBezTo>
                    <a:pt x="35560" y="9271"/>
                    <a:pt x="39751" y="7112"/>
                    <a:pt x="44069" y="5334"/>
                  </a:cubicBezTo>
                  <a:cubicBezTo>
                    <a:pt x="48387" y="3556"/>
                    <a:pt x="52959" y="2286"/>
                    <a:pt x="57531" y="1397"/>
                  </a:cubicBezTo>
                  <a:cubicBezTo>
                    <a:pt x="62103" y="508"/>
                    <a:pt x="66802" y="0"/>
                    <a:pt x="71374" y="0"/>
                  </a:cubicBezTo>
                  <a:cubicBezTo>
                    <a:pt x="75946" y="0"/>
                    <a:pt x="80772" y="508"/>
                    <a:pt x="85344" y="1397"/>
                  </a:cubicBezTo>
                  <a:cubicBezTo>
                    <a:pt x="89916" y="2286"/>
                    <a:pt x="94361" y="3683"/>
                    <a:pt x="98679" y="5461"/>
                  </a:cubicBezTo>
                  <a:cubicBezTo>
                    <a:pt x="102997" y="7239"/>
                    <a:pt x="107188" y="9398"/>
                    <a:pt x="110998" y="12065"/>
                  </a:cubicBezTo>
                  <a:cubicBezTo>
                    <a:pt x="114808" y="14732"/>
                    <a:pt x="118491" y="17653"/>
                    <a:pt x="121793" y="20955"/>
                  </a:cubicBezTo>
                  <a:cubicBezTo>
                    <a:pt x="125095" y="24257"/>
                    <a:pt x="128016" y="27940"/>
                    <a:pt x="130683" y="31750"/>
                  </a:cubicBezTo>
                  <a:cubicBezTo>
                    <a:pt x="133350" y="35560"/>
                    <a:pt x="135509" y="39751"/>
                    <a:pt x="137287" y="44069"/>
                  </a:cubicBezTo>
                  <a:cubicBezTo>
                    <a:pt x="139065" y="48387"/>
                    <a:pt x="140462" y="52832"/>
                    <a:pt x="141351" y="57531"/>
                  </a:cubicBezTo>
                  <a:cubicBezTo>
                    <a:pt x="142240" y="62230"/>
                    <a:pt x="142748" y="66802"/>
                    <a:pt x="142748" y="71501"/>
                  </a:cubicBezTo>
                </a:path>
              </a:pathLst>
            </a:custGeom>
            <a:solidFill>
              <a:srgbClr val="000000"/>
            </a:solidFill>
          </p:spPr>
        </p:sp>
      </p:grpSp>
      <p:grpSp>
        <p:nvGrpSpPr>
          <p:cNvPr id="9" name="Group 9"/>
          <p:cNvGrpSpPr>
            <a:grpSpLocks noChangeAspect="1"/>
          </p:cNvGrpSpPr>
          <p:nvPr/>
        </p:nvGrpSpPr>
        <p:grpSpPr>
          <a:xfrm>
            <a:off x="5842454" y="6270774"/>
            <a:ext cx="142875" cy="142875"/>
            <a:chOff x="0" y="0"/>
            <a:chExt cx="142875" cy="142875"/>
          </a:xfrm>
        </p:grpSpPr>
        <p:sp>
          <p:nvSpPr>
            <p:cNvPr id="10" name="Freeform 10"/>
            <p:cNvSpPr/>
            <p:nvPr/>
          </p:nvSpPr>
          <p:spPr>
            <a:xfrm>
              <a:off x="0" y="0"/>
              <a:ext cx="142875" cy="142875"/>
            </a:xfrm>
            <a:custGeom>
              <a:avLst/>
              <a:gdLst/>
              <a:ahLst/>
              <a:cxnLst/>
              <a:rect l="l" t="t" r="r" b="b"/>
              <a:pathLst>
                <a:path w="142875" h="142875">
                  <a:moveTo>
                    <a:pt x="142875" y="71374"/>
                  </a:moveTo>
                  <a:cubicBezTo>
                    <a:pt x="142875" y="76073"/>
                    <a:pt x="142367" y="80772"/>
                    <a:pt x="141478" y="85344"/>
                  </a:cubicBezTo>
                  <a:cubicBezTo>
                    <a:pt x="140589" y="89916"/>
                    <a:pt x="139192" y="94361"/>
                    <a:pt x="137414" y="98806"/>
                  </a:cubicBezTo>
                  <a:cubicBezTo>
                    <a:pt x="135636" y="103251"/>
                    <a:pt x="133477" y="107315"/>
                    <a:pt x="130810" y="111125"/>
                  </a:cubicBezTo>
                  <a:cubicBezTo>
                    <a:pt x="128143" y="114935"/>
                    <a:pt x="125222" y="118618"/>
                    <a:pt x="121920" y="121920"/>
                  </a:cubicBezTo>
                  <a:cubicBezTo>
                    <a:pt x="118618" y="125222"/>
                    <a:pt x="115062" y="128143"/>
                    <a:pt x="111125" y="130810"/>
                  </a:cubicBezTo>
                  <a:cubicBezTo>
                    <a:pt x="107188" y="133477"/>
                    <a:pt x="103124" y="135636"/>
                    <a:pt x="98806" y="137414"/>
                  </a:cubicBezTo>
                  <a:cubicBezTo>
                    <a:pt x="94488" y="139192"/>
                    <a:pt x="90043" y="140589"/>
                    <a:pt x="85471" y="141478"/>
                  </a:cubicBezTo>
                  <a:cubicBezTo>
                    <a:pt x="80899" y="142367"/>
                    <a:pt x="76200" y="142875"/>
                    <a:pt x="71501" y="142875"/>
                  </a:cubicBezTo>
                  <a:cubicBezTo>
                    <a:pt x="66802" y="142875"/>
                    <a:pt x="62103" y="142367"/>
                    <a:pt x="57531" y="141478"/>
                  </a:cubicBezTo>
                  <a:cubicBezTo>
                    <a:pt x="52959" y="140589"/>
                    <a:pt x="48514" y="139192"/>
                    <a:pt x="44196" y="137414"/>
                  </a:cubicBezTo>
                  <a:cubicBezTo>
                    <a:pt x="39878" y="135636"/>
                    <a:pt x="35687" y="133477"/>
                    <a:pt x="31877" y="130810"/>
                  </a:cubicBezTo>
                  <a:cubicBezTo>
                    <a:pt x="28067" y="128143"/>
                    <a:pt x="24384" y="125222"/>
                    <a:pt x="21082" y="121920"/>
                  </a:cubicBezTo>
                  <a:cubicBezTo>
                    <a:pt x="17780" y="118618"/>
                    <a:pt x="14859" y="115062"/>
                    <a:pt x="12192" y="111125"/>
                  </a:cubicBezTo>
                  <a:cubicBezTo>
                    <a:pt x="9525" y="107188"/>
                    <a:pt x="7366" y="103124"/>
                    <a:pt x="5588" y="98806"/>
                  </a:cubicBezTo>
                  <a:cubicBezTo>
                    <a:pt x="3810" y="94488"/>
                    <a:pt x="2286" y="89916"/>
                    <a:pt x="1397" y="85344"/>
                  </a:cubicBezTo>
                  <a:cubicBezTo>
                    <a:pt x="508" y="80772"/>
                    <a:pt x="0" y="76073"/>
                    <a:pt x="0" y="71374"/>
                  </a:cubicBezTo>
                  <a:cubicBezTo>
                    <a:pt x="0" y="66675"/>
                    <a:pt x="508" y="61976"/>
                    <a:pt x="1397" y="57404"/>
                  </a:cubicBezTo>
                  <a:cubicBezTo>
                    <a:pt x="2286" y="52832"/>
                    <a:pt x="3683" y="48387"/>
                    <a:pt x="5461" y="43942"/>
                  </a:cubicBezTo>
                  <a:cubicBezTo>
                    <a:pt x="7239" y="39497"/>
                    <a:pt x="9525" y="35560"/>
                    <a:pt x="12065" y="31623"/>
                  </a:cubicBezTo>
                  <a:cubicBezTo>
                    <a:pt x="14605" y="27686"/>
                    <a:pt x="17653" y="24130"/>
                    <a:pt x="20955" y="20828"/>
                  </a:cubicBezTo>
                  <a:cubicBezTo>
                    <a:pt x="24257" y="17526"/>
                    <a:pt x="27940" y="14605"/>
                    <a:pt x="31750" y="11938"/>
                  </a:cubicBezTo>
                  <a:cubicBezTo>
                    <a:pt x="35560" y="9271"/>
                    <a:pt x="39751" y="7112"/>
                    <a:pt x="44069" y="5334"/>
                  </a:cubicBezTo>
                  <a:cubicBezTo>
                    <a:pt x="48387" y="3556"/>
                    <a:pt x="52959" y="2286"/>
                    <a:pt x="57531" y="1397"/>
                  </a:cubicBezTo>
                  <a:cubicBezTo>
                    <a:pt x="62103" y="508"/>
                    <a:pt x="66802" y="0"/>
                    <a:pt x="71374" y="0"/>
                  </a:cubicBezTo>
                  <a:cubicBezTo>
                    <a:pt x="75946" y="0"/>
                    <a:pt x="80772" y="508"/>
                    <a:pt x="85344" y="1397"/>
                  </a:cubicBezTo>
                  <a:cubicBezTo>
                    <a:pt x="89916" y="2286"/>
                    <a:pt x="94361" y="3683"/>
                    <a:pt x="98679" y="5461"/>
                  </a:cubicBezTo>
                  <a:cubicBezTo>
                    <a:pt x="102997" y="7239"/>
                    <a:pt x="107188" y="9398"/>
                    <a:pt x="110998" y="12065"/>
                  </a:cubicBezTo>
                  <a:cubicBezTo>
                    <a:pt x="114808" y="14732"/>
                    <a:pt x="118491" y="17653"/>
                    <a:pt x="121793" y="20955"/>
                  </a:cubicBezTo>
                  <a:cubicBezTo>
                    <a:pt x="125095" y="24257"/>
                    <a:pt x="128016" y="27940"/>
                    <a:pt x="130683" y="31750"/>
                  </a:cubicBezTo>
                  <a:cubicBezTo>
                    <a:pt x="133350" y="35560"/>
                    <a:pt x="135509" y="39751"/>
                    <a:pt x="137287" y="44069"/>
                  </a:cubicBezTo>
                  <a:cubicBezTo>
                    <a:pt x="139065" y="48387"/>
                    <a:pt x="140462" y="52832"/>
                    <a:pt x="141351" y="57531"/>
                  </a:cubicBezTo>
                  <a:cubicBezTo>
                    <a:pt x="142240" y="62230"/>
                    <a:pt x="142748" y="66802"/>
                    <a:pt x="142748" y="71501"/>
                  </a:cubicBezTo>
                </a:path>
              </a:pathLst>
            </a:custGeom>
            <a:solidFill>
              <a:srgbClr val="000000"/>
            </a:solidFill>
          </p:spPr>
        </p:sp>
      </p:grpSp>
      <p:grpSp>
        <p:nvGrpSpPr>
          <p:cNvPr id="11" name="Group 11"/>
          <p:cNvGrpSpPr>
            <a:grpSpLocks noChangeAspect="1"/>
          </p:cNvGrpSpPr>
          <p:nvPr/>
        </p:nvGrpSpPr>
        <p:grpSpPr>
          <a:xfrm>
            <a:off x="5842454" y="6804174"/>
            <a:ext cx="142875" cy="142875"/>
            <a:chOff x="0" y="0"/>
            <a:chExt cx="142875" cy="142875"/>
          </a:xfrm>
        </p:grpSpPr>
        <p:sp>
          <p:nvSpPr>
            <p:cNvPr id="12" name="Freeform 12"/>
            <p:cNvSpPr/>
            <p:nvPr/>
          </p:nvSpPr>
          <p:spPr>
            <a:xfrm>
              <a:off x="0" y="0"/>
              <a:ext cx="142875" cy="142875"/>
            </a:xfrm>
            <a:custGeom>
              <a:avLst/>
              <a:gdLst/>
              <a:ahLst/>
              <a:cxnLst/>
              <a:rect l="l" t="t" r="r" b="b"/>
              <a:pathLst>
                <a:path w="142875" h="142875">
                  <a:moveTo>
                    <a:pt x="142875" y="71374"/>
                  </a:moveTo>
                  <a:cubicBezTo>
                    <a:pt x="142875" y="76073"/>
                    <a:pt x="142367" y="80772"/>
                    <a:pt x="141478" y="85344"/>
                  </a:cubicBezTo>
                  <a:cubicBezTo>
                    <a:pt x="140589" y="89916"/>
                    <a:pt x="139192" y="94361"/>
                    <a:pt x="137414" y="98806"/>
                  </a:cubicBezTo>
                  <a:cubicBezTo>
                    <a:pt x="135636" y="103251"/>
                    <a:pt x="133477" y="107315"/>
                    <a:pt x="130810" y="111125"/>
                  </a:cubicBezTo>
                  <a:cubicBezTo>
                    <a:pt x="128143" y="114935"/>
                    <a:pt x="125222" y="118618"/>
                    <a:pt x="121920" y="121920"/>
                  </a:cubicBezTo>
                  <a:cubicBezTo>
                    <a:pt x="118618" y="125222"/>
                    <a:pt x="115062" y="128143"/>
                    <a:pt x="111125" y="130810"/>
                  </a:cubicBezTo>
                  <a:cubicBezTo>
                    <a:pt x="107188" y="133477"/>
                    <a:pt x="103124" y="135636"/>
                    <a:pt x="98806" y="137414"/>
                  </a:cubicBezTo>
                  <a:cubicBezTo>
                    <a:pt x="94488" y="139192"/>
                    <a:pt x="90043" y="140589"/>
                    <a:pt x="85471" y="141478"/>
                  </a:cubicBezTo>
                  <a:cubicBezTo>
                    <a:pt x="80899" y="142367"/>
                    <a:pt x="76200" y="142875"/>
                    <a:pt x="71501" y="142875"/>
                  </a:cubicBezTo>
                  <a:cubicBezTo>
                    <a:pt x="66802" y="142875"/>
                    <a:pt x="62103" y="142367"/>
                    <a:pt x="57531" y="141478"/>
                  </a:cubicBezTo>
                  <a:cubicBezTo>
                    <a:pt x="52959" y="140589"/>
                    <a:pt x="48514" y="139192"/>
                    <a:pt x="44196" y="137414"/>
                  </a:cubicBezTo>
                  <a:cubicBezTo>
                    <a:pt x="39878" y="135636"/>
                    <a:pt x="35687" y="133477"/>
                    <a:pt x="31877" y="130810"/>
                  </a:cubicBezTo>
                  <a:cubicBezTo>
                    <a:pt x="28067" y="128143"/>
                    <a:pt x="24384" y="125222"/>
                    <a:pt x="21082" y="121920"/>
                  </a:cubicBezTo>
                  <a:cubicBezTo>
                    <a:pt x="17780" y="118618"/>
                    <a:pt x="14859" y="115062"/>
                    <a:pt x="12192" y="111125"/>
                  </a:cubicBezTo>
                  <a:cubicBezTo>
                    <a:pt x="9525" y="107188"/>
                    <a:pt x="7366" y="103124"/>
                    <a:pt x="5588" y="98806"/>
                  </a:cubicBezTo>
                  <a:cubicBezTo>
                    <a:pt x="3810" y="94488"/>
                    <a:pt x="2286" y="89916"/>
                    <a:pt x="1397" y="85344"/>
                  </a:cubicBezTo>
                  <a:cubicBezTo>
                    <a:pt x="508" y="80772"/>
                    <a:pt x="0" y="76073"/>
                    <a:pt x="0" y="71374"/>
                  </a:cubicBezTo>
                  <a:cubicBezTo>
                    <a:pt x="0" y="66675"/>
                    <a:pt x="508" y="61976"/>
                    <a:pt x="1397" y="57404"/>
                  </a:cubicBezTo>
                  <a:cubicBezTo>
                    <a:pt x="2286" y="52832"/>
                    <a:pt x="3683" y="48387"/>
                    <a:pt x="5461" y="43942"/>
                  </a:cubicBezTo>
                  <a:cubicBezTo>
                    <a:pt x="7239" y="39497"/>
                    <a:pt x="9525" y="35560"/>
                    <a:pt x="12065" y="31623"/>
                  </a:cubicBezTo>
                  <a:cubicBezTo>
                    <a:pt x="14605" y="27686"/>
                    <a:pt x="17653" y="24130"/>
                    <a:pt x="20955" y="20828"/>
                  </a:cubicBezTo>
                  <a:cubicBezTo>
                    <a:pt x="24257" y="17526"/>
                    <a:pt x="27940" y="14605"/>
                    <a:pt x="31750" y="11938"/>
                  </a:cubicBezTo>
                  <a:cubicBezTo>
                    <a:pt x="35560" y="9271"/>
                    <a:pt x="39751" y="7112"/>
                    <a:pt x="44069" y="5334"/>
                  </a:cubicBezTo>
                  <a:cubicBezTo>
                    <a:pt x="48387" y="3556"/>
                    <a:pt x="52959" y="2286"/>
                    <a:pt x="57531" y="1397"/>
                  </a:cubicBezTo>
                  <a:cubicBezTo>
                    <a:pt x="62103" y="508"/>
                    <a:pt x="66802" y="0"/>
                    <a:pt x="71374" y="0"/>
                  </a:cubicBezTo>
                  <a:cubicBezTo>
                    <a:pt x="75946" y="0"/>
                    <a:pt x="80772" y="508"/>
                    <a:pt x="85344" y="1397"/>
                  </a:cubicBezTo>
                  <a:cubicBezTo>
                    <a:pt x="89916" y="2286"/>
                    <a:pt x="94361" y="3683"/>
                    <a:pt x="98679" y="5461"/>
                  </a:cubicBezTo>
                  <a:cubicBezTo>
                    <a:pt x="102997" y="7239"/>
                    <a:pt x="107188" y="9398"/>
                    <a:pt x="110998" y="12065"/>
                  </a:cubicBezTo>
                  <a:cubicBezTo>
                    <a:pt x="114808" y="14732"/>
                    <a:pt x="118491" y="17653"/>
                    <a:pt x="121793" y="20955"/>
                  </a:cubicBezTo>
                  <a:cubicBezTo>
                    <a:pt x="125095" y="24257"/>
                    <a:pt x="128016" y="27940"/>
                    <a:pt x="130683" y="31750"/>
                  </a:cubicBezTo>
                  <a:cubicBezTo>
                    <a:pt x="133350" y="35560"/>
                    <a:pt x="135509" y="39751"/>
                    <a:pt x="137287" y="44069"/>
                  </a:cubicBezTo>
                  <a:cubicBezTo>
                    <a:pt x="139065" y="48387"/>
                    <a:pt x="140462" y="52832"/>
                    <a:pt x="141351" y="57531"/>
                  </a:cubicBezTo>
                  <a:cubicBezTo>
                    <a:pt x="142240" y="62230"/>
                    <a:pt x="142748" y="66802"/>
                    <a:pt x="142748" y="71501"/>
                  </a:cubicBezTo>
                </a:path>
              </a:pathLst>
            </a:custGeom>
            <a:solidFill>
              <a:srgbClr val="000000"/>
            </a:solidFill>
          </p:spPr>
        </p:sp>
      </p:grpSp>
      <p:sp>
        <p:nvSpPr>
          <p:cNvPr id="15" name="Freeform 15"/>
          <p:cNvSpPr/>
          <p:nvPr/>
        </p:nvSpPr>
        <p:spPr>
          <a:xfrm>
            <a:off x="472621" y="1116892"/>
            <a:ext cx="4762500" cy="7381875"/>
          </a:xfrm>
          <a:custGeom>
            <a:avLst/>
            <a:gdLst/>
            <a:ahLst/>
            <a:cxnLst/>
            <a:rect l="l" t="t" r="r" b="b"/>
            <a:pathLst>
              <a:path w="4762500" h="7381875">
                <a:moveTo>
                  <a:pt x="0" y="0"/>
                </a:moveTo>
                <a:lnTo>
                  <a:pt x="4762500" y="0"/>
                </a:lnTo>
                <a:lnTo>
                  <a:pt x="4762500" y="7381875"/>
                </a:lnTo>
                <a:lnTo>
                  <a:pt x="0" y="7381875"/>
                </a:lnTo>
                <a:lnTo>
                  <a:pt x="0" y="0"/>
                </a:lnTo>
                <a:close/>
              </a:path>
            </a:pathLst>
          </a:custGeom>
          <a:blipFill>
            <a:blip r:embed="rId3"/>
            <a:stretch>
              <a:fillRect l="-20432" r="-112367"/>
            </a:stretch>
          </a:blipFill>
        </p:spPr>
      </p:sp>
      <p:sp>
        <p:nvSpPr>
          <p:cNvPr id="16" name="TextBox 16"/>
          <p:cNvSpPr txBox="1"/>
          <p:nvPr/>
        </p:nvSpPr>
        <p:spPr>
          <a:xfrm>
            <a:off x="5625646" y="247621"/>
            <a:ext cx="12344924" cy="3133515"/>
          </a:xfrm>
          <a:prstGeom prst="rect">
            <a:avLst/>
          </a:prstGeom>
        </p:spPr>
        <p:txBody>
          <a:bodyPr lIns="0" tIns="0" rIns="0" bIns="0" rtlCol="0" anchor="t">
            <a:spAutoFit/>
          </a:bodyPr>
          <a:lstStyle/>
          <a:p>
            <a:pPr algn="l">
              <a:lnSpc>
                <a:spcPts val="9117"/>
              </a:lnSpc>
            </a:pPr>
            <a:r>
              <a:rPr lang="en-US" sz="4406" b="1" i="1" spc="22">
                <a:solidFill>
                  <a:srgbClr val="000000"/>
                </a:solidFill>
                <a:latin typeface="IBM Plex Sans Bold Italics"/>
                <a:ea typeface="IBM Plex Sans Bold Italics"/>
                <a:cs typeface="IBM Plex Sans Bold Italics"/>
                <a:sym typeface="IBM Plex Sans Bold Italics"/>
              </a:rPr>
              <a:t>Data Overview</a:t>
            </a:r>
            <a:r>
              <a:rPr lang="en-US" sz="4406" b="1" spc="22">
                <a:solidFill>
                  <a:srgbClr val="000000"/>
                </a:solidFill>
                <a:latin typeface="IBM Plex Sans Bold"/>
                <a:ea typeface="IBM Plex Sans Bold"/>
                <a:cs typeface="IBM Plex Sans Bold"/>
                <a:sym typeface="IBM Plex Sans Bold"/>
              </a:rPr>
              <a:t> </a:t>
            </a:r>
          </a:p>
          <a:p>
            <a:pPr algn="l">
              <a:lnSpc>
                <a:spcPts val="8640"/>
              </a:lnSpc>
            </a:pPr>
            <a:r>
              <a:rPr lang="en-US" sz="3456" b="1">
                <a:solidFill>
                  <a:srgbClr val="000000"/>
                </a:solidFill>
                <a:latin typeface="Quicksand Semi-Bold"/>
                <a:ea typeface="Quicksand Semi-Bold"/>
                <a:cs typeface="Quicksand Semi-Bold"/>
                <a:sym typeface="Quicksand Semi-Bold"/>
              </a:rPr>
              <a:t>The dataset contains restaurant data from various</a:t>
            </a:r>
          </a:p>
          <a:p>
            <a:pPr algn="l">
              <a:lnSpc>
                <a:spcPts val="1728"/>
              </a:lnSpc>
            </a:pPr>
            <a:r>
              <a:rPr lang="en-US" sz="3456" b="1">
                <a:solidFill>
                  <a:srgbClr val="000000"/>
                </a:solidFill>
                <a:latin typeface="Quicksand Semi-Bold"/>
                <a:ea typeface="Quicksand Semi-Bold"/>
                <a:cs typeface="Quicksand Semi-Bold"/>
                <a:sym typeface="Quicksand Semi-Bold"/>
              </a:rPr>
              <a:t>countries, including attributes like ratings, price range,</a:t>
            </a:r>
          </a:p>
          <a:p>
            <a:pPr algn="l">
              <a:lnSpc>
                <a:spcPts val="6673"/>
              </a:lnSpc>
            </a:pPr>
            <a:r>
              <a:rPr lang="en-US" sz="3456" b="1" spc="3">
                <a:solidFill>
                  <a:srgbClr val="000000"/>
                </a:solidFill>
                <a:latin typeface="Quicksand Semi-Bold"/>
                <a:ea typeface="Quicksand Semi-Bold"/>
                <a:cs typeface="Quicksand Semi-Bold"/>
                <a:sym typeface="Quicksand Semi-Bold"/>
              </a:rPr>
              <a:t>cuisine type, and services (online delivery, table booking).</a:t>
            </a:r>
          </a:p>
        </p:txBody>
      </p:sp>
      <p:sp>
        <p:nvSpPr>
          <p:cNvPr id="17" name="TextBox 17"/>
          <p:cNvSpPr txBox="1"/>
          <p:nvPr/>
        </p:nvSpPr>
        <p:spPr>
          <a:xfrm>
            <a:off x="5661479" y="3824973"/>
            <a:ext cx="3047914" cy="667226"/>
          </a:xfrm>
          <a:prstGeom prst="rect">
            <a:avLst/>
          </a:prstGeom>
        </p:spPr>
        <p:txBody>
          <a:bodyPr lIns="0" tIns="0" rIns="0" bIns="0" rtlCol="0" anchor="t">
            <a:spAutoFit/>
          </a:bodyPr>
          <a:lstStyle/>
          <a:p>
            <a:pPr algn="l">
              <a:lnSpc>
                <a:spcPts val="5459"/>
              </a:lnSpc>
            </a:pPr>
            <a:r>
              <a:rPr lang="en-US" sz="3900" b="1">
                <a:solidFill>
                  <a:srgbClr val="000000"/>
                </a:solidFill>
                <a:latin typeface="Quicksand Semi-Bold"/>
                <a:ea typeface="Quicksand Semi-Bold"/>
                <a:cs typeface="Quicksand Semi-Bold"/>
                <a:sym typeface="Quicksand Semi-Bold"/>
              </a:rPr>
              <a:t>Key Metrics :</a:t>
            </a:r>
          </a:p>
        </p:txBody>
      </p:sp>
      <p:sp>
        <p:nvSpPr>
          <p:cNvPr id="18" name="TextBox 18"/>
          <p:cNvSpPr txBox="1"/>
          <p:nvPr/>
        </p:nvSpPr>
        <p:spPr>
          <a:xfrm>
            <a:off x="8649652" y="3946360"/>
            <a:ext cx="124244" cy="531257"/>
          </a:xfrm>
          <a:prstGeom prst="rect">
            <a:avLst/>
          </a:prstGeom>
        </p:spPr>
        <p:txBody>
          <a:bodyPr lIns="0" tIns="0" rIns="0" bIns="0" rtlCol="0" anchor="t">
            <a:spAutoFit/>
          </a:bodyPr>
          <a:lstStyle/>
          <a:p>
            <a:pPr algn="l">
              <a:lnSpc>
                <a:spcPts val="4167"/>
              </a:lnSpc>
            </a:pPr>
            <a:r>
              <a:rPr lang="en-US" sz="3450" b="1">
                <a:solidFill>
                  <a:srgbClr val="000000"/>
                </a:solidFill>
                <a:latin typeface="Quicksand Semi-Bold"/>
                <a:ea typeface="Quicksand Semi-Bold"/>
                <a:cs typeface="Quicksand Semi-Bold"/>
                <a:sym typeface="Quicksand Semi-Bold"/>
              </a:rPr>
              <a:t> </a:t>
            </a:r>
          </a:p>
        </p:txBody>
      </p:sp>
      <p:sp>
        <p:nvSpPr>
          <p:cNvPr id="19" name="TextBox 19"/>
          <p:cNvSpPr txBox="1"/>
          <p:nvPr/>
        </p:nvSpPr>
        <p:spPr>
          <a:xfrm>
            <a:off x="6198603" y="5013160"/>
            <a:ext cx="11106683" cy="3693557"/>
          </a:xfrm>
          <a:prstGeom prst="rect">
            <a:avLst/>
          </a:prstGeom>
        </p:spPr>
        <p:txBody>
          <a:bodyPr lIns="0" tIns="0" rIns="0" bIns="0" rtlCol="0" anchor="t">
            <a:spAutoFit/>
          </a:bodyPr>
          <a:lstStyle/>
          <a:p>
            <a:pPr algn="l">
              <a:lnSpc>
                <a:spcPts val="4167"/>
              </a:lnSpc>
            </a:pPr>
            <a:r>
              <a:rPr lang="en-US" sz="3450" b="1" dirty="0">
                <a:solidFill>
                  <a:srgbClr val="000000"/>
                </a:solidFill>
                <a:latin typeface="Quicksand Semi-Bold"/>
                <a:ea typeface="Quicksand Semi-Bold"/>
                <a:cs typeface="Quicksand Semi-Bold"/>
                <a:sym typeface="Quicksand Semi-Bold"/>
              </a:rPr>
              <a:t>Ratings &amp; Voters: Customer feedback and engagement. Price Range: Average cost for meals. Location: Countries and cities where restaurants are located. Services: Availability of table booking and online delivery.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5F2EE"/>
            </a:solidFill>
          </p:spPr>
        </p:sp>
      </p:grpSp>
      <p:sp>
        <p:nvSpPr>
          <p:cNvPr id="4" name="Freeform 4"/>
          <p:cNvSpPr/>
          <p:nvPr/>
        </p:nvSpPr>
        <p:spPr>
          <a:xfrm>
            <a:off x="423529" y="5106162"/>
            <a:ext cx="17078325" cy="4649467"/>
          </a:xfrm>
          <a:custGeom>
            <a:avLst/>
            <a:gdLst/>
            <a:ahLst/>
            <a:cxnLst/>
            <a:rect l="l" t="t" r="r" b="b"/>
            <a:pathLst>
              <a:path w="17078325" h="4649467">
                <a:moveTo>
                  <a:pt x="0" y="0"/>
                </a:moveTo>
                <a:lnTo>
                  <a:pt x="17078325" y="0"/>
                </a:lnTo>
                <a:lnTo>
                  <a:pt x="17078325" y="4649467"/>
                </a:lnTo>
                <a:lnTo>
                  <a:pt x="0" y="4649467"/>
                </a:lnTo>
                <a:lnTo>
                  <a:pt x="0" y="0"/>
                </a:lnTo>
                <a:close/>
              </a:path>
            </a:pathLst>
          </a:custGeom>
          <a:blipFill>
            <a:blip r:embed="rId2"/>
            <a:stretch>
              <a:fillRect t="-32596" b="-73085"/>
            </a:stretch>
          </a:blipFill>
        </p:spPr>
      </p:sp>
      <p:grpSp>
        <p:nvGrpSpPr>
          <p:cNvPr id="5" name="Group 5"/>
          <p:cNvGrpSpPr>
            <a:grpSpLocks noChangeAspect="1"/>
          </p:cNvGrpSpPr>
          <p:nvPr/>
        </p:nvGrpSpPr>
        <p:grpSpPr>
          <a:xfrm>
            <a:off x="-63503" y="485346"/>
            <a:ext cx="18414997" cy="174622"/>
            <a:chOff x="0" y="0"/>
            <a:chExt cx="18415000" cy="174625"/>
          </a:xfrm>
        </p:grpSpPr>
        <p:sp>
          <p:nvSpPr>
            <p:cNvPr id="6" name="Freeform 6"/>
            <p:cNvSpPr/>
            <p:nvPr/>
          </p:nvSpPr>
          <p:spPr>
            <a:xfrm>
              <a:off x="63500" y="63500"/>
              <a:ext cx="18288000" cy="47625"/>
            </a:xfrm>
            <a:custGeom>
              <a:avLst/>
              <a:gdLst/>
              <a:ahLst/>
              <a:cxnLst/>
              <a:rect l="l" t="t" r="r" b="b"/>
              <a:pathLst>
                <a:path w="18288000" h="47625">
                  <a:moveTo>
                    <a:pt x="0" y="0"/>
                  </a:moveTo>
                  <a:lnTo>
                    <a:pt x="0" y="47625"/>
                  </a:lnTo>
                  <a:lnTo>
                    <a:pt x="18288000" y="47625"/>
                  </a:lnTo>
                  <a:lnTo>
                    <a:pt x="18288000" y="0"/>
                  </a:lnTo>
                  <a:close/>
                </a:path>
              </a:pathLst>
            </a:custGeom>
            <a:solidFill>
              <a:srgbClr val="332C2C"/>
            </a:solidFill>
          </p:spPr>
        </p:sp>
        <p:sp>
          <p:nvSpPr>
            <p:cNvPr id="7" name="Freeform 7"/>
            <p:cNvSpPr/>
            <p:nvPr/>
          </p:nvSpPr>
          <p:spPr>
            <a:xfrm>
              <a:off x="63500" y="63500"/>
              <a:ext cx="18288000" cy="47625"/>
            </a:xfrm>
            <a:custGeom>
              <a:avLst/>
              <a:gdLst/>
              <a:ahLst/>
              <a:cxnLst/>
              <a:rect l="l" t="t" r="r" b="b"/>
              <a:pathLst>
                <a:path w="18288000" h="47625">
                  <a:moveTo>
                    <a:pt x="0" y="0"/>
                  </a:moveTo>
                  <a:lnTo>
                    <a:pt x="0" y="47625"/>
                  </a:lnTo>
                  <a:lnTo>
                    <a:pt x="18288000" y="47625"/>
                  </a:lnTo>
                  <a:lnTo>
                    <a:pt x="18288000" y="0"/>
                  </a:lnTo>
                  <a:close/>
                </a:path>
              </a:pathLst>
            </a:custGeom>
            <a:solidFill>
              <a:srgbClr val="332C2C"/>
            </a:solidFill>
          </p:spPr>
        </p:sp>
      </p:grpSp>
      <p:sp>
        <p:nvSpPr>
          <p:cNvPr id="8" name="Freeform 8"/>
          <p:cNvSpPr/>
          <p:nvPr/>
        </p:nvSpPr>
        <p:spPr>
          <a:xfrm>
            <a:off x="12289993" y="6207452"/>
            <a:ext cx="5998016" cy="4079548"/>
          </a:xfrm>
          <a:custGeom>
            <a:avLst/>
            <a:gdLst/>
            <a:ahLst/>
            <a:cxnLst/>
            <a:rect l="l" t="t" r="r" b="b"/>
            <a:pathLst>
              <a:path w="5998016" h="4079548">
                <a:moveTo>
                  <a:pt x="0" y="0"/>
                </a:moveTo>
                <a:lnTo>
                  <a:pt x="5998017" y="0"/>
                </a:lnTo>
                <a:lnTo>
                  <a:pt x="5998017" y="4079548"/>
                </a:lnTo>
                <a:lnTo>
                  <a:pt x="0" y="407954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5"/>
            <a:stretch>
              <a:fillRect/>
            </a:stretch>
          </a:blipFill>
        </p:spPr>
      </p:sp>
      <p:grpSp>
        <p:nvGrpSpPr>
          <p:cNvPr id="10" name="Group 10"/>
          <p:cNvGrpSpPr>
            <a:grpSpLocks noChangeAspect="1"/>
          </p:cNvGrpSpPr>
          <p:nvPr/>
        </p:nvGrpSpPr>
        <p:grpSpPr>
          <a:xfrm>
            <a:off x="616610" y="2909583"/>
            <a:ext cx="260347" cy="260347"/>
            <a:chOff x="0" y="0"/>
            <a:chExt cx="260350" cy="260350"/>
          </a:xfrm>
        </p:grpSpPr>
        <p:sp>
          <p:nvSpPr>
            <p:cNvPr id="11" name="Freeform 11"/>
            <p:cNvSpPr/>
            <p:nvPr/>
          </p:nvSpPr>
          <p:spPr>
            <a:xfrm>
              <a:off x="63373" y="63627"/>
              <a:ext cx="133477" cy="133223"/>
            </a:xfrm>
            <a:custGeom>
              <a:avLst/>
              <a:gdLst/>
              <a:ahLst/>
              <a:cxnLst/>
              <a:rect l="l" t="t" r="r" b="b"/>
              <a:pathLst>
                <a:path w="133477" h="133223">
                  <a:moveTo>
                    <a:pt x="133477" y="66548"/>
                  </a:moveTo>
                  <a:cubicBezTo>
                    <a:pt x="133477" y="70866"/>
                    <a:pt x="133096" y="75311"/>
                    <a:pt x="132207" y="79502"/>
                  </a:cubicBezTo>
                  <a:cubicBezTo>
                    <a:pt x="131318" y="83693"/>
                    <a:pt x="130048" y="88011"/>
                    <a:pt x="128397" y="91948"/>
                  </a:cubicBezTo>
                  <a:cubicBezTo>
                    <a:pt x="126746" y="95885"/>
                    <a:pt x="124714" y="99822"/>
                    <a:pt x="122174" y="103505"/>
                  </a:cubicBezTo>
                  <a:cubicBezTo>
                    <a:pt x="119634" y="107188"/>
                    <a:pt x="116967" y="110490"/>
                    <a:pt x="113919" y="113665"/>
                  </a:cubicBezTo>
                  <a:cubicBezTo>
                    <a:pt x="110871" y="116840"/>
                    <a:pt x="107442" y="119507"/>
                    <a:pt x="103759" y="121920"/>
                  </a:cubicBezTo>
                  <a:cubicBezTo>
                    <a:pt x="100076" y="124333"/>
                    <a:pt x="96266" y="126365"/>
                    <a:pt x="92202" y="128143"/>
                  </a:cubicBezTo>
                  <a:cubicBezTo>
                    <a:pt x="88138" y="129921"/>
                    <a:pt x="83947" y="131064"/>
                    <a:pt x="79629" y="131953"/>
                  </a:cubicBezTo>
                  <a:cubicBezTo>
                    <a:pt x="75311" y="132842"/>
                    <a:pt x="70993" y="133223"/>
                    <a:pt x="66675" y="133223"/>
                  </a:cubicBezTo>
                  <a:cubicBezTo>
                    <a:pt x="62357" y="133223"/>
                    <a:pt x="57912" y="132842"/>
                    <a:pt x="53721" y="131953"/>
                  </a:cubicBezTo>
                  <a:cubicBezTo>
                    <a:pt x="49530" y="131064"/>
                    <a:pt x="45212" y="129794"/>
                    <a:pt x="41275" y="128143"/>
                  </a:cubicBezTo>
                  <a:cubicBezTo>
                    <a:pt x="37338" y="126492"/>
                    <a:pt x="33401" y="124460"/>
                    <a:pt x="29718" y="121920"/>
                  </a:cubicBezTo>
                  <a:cubicBezTo>
                    <a:pt x="26035" y="119380"/>
                    <a:pt x="22733" y="116713"/>
                    <a:pt x="19558" y="113665"/>
                  </a:cubicBezTo>
                  <a:cubicBezTo>
                    <a:pt x="16383" y="110617"/>
                    <a:pt x="13716" y="107188"/>
                    <a:pt x="11303" y="103505"/>
                  </a:cubicBezTo>
                  <a:cubicBezTo>
                    <a:pt x="8890" y="99822"/>
                    <a:pt x="6858" y="96012"/>
                    <a:pt x="5080" y="91948"/>
                  </a:cubicBezTo>
                  <a:cubicBezTo>
                    <a:pt x="3302" y="87884"/>
                    <a:pt x="2159" y="83693"/>
                    <a:pt x="1270" y="79502"/>
                  </a:cubicBezTo>
                  <a:cubicBezTo>
                    <a:pt x="381" y="75311"/>
                    <a:pt x="0" y="70866"/>
                    <a:pt x="0" y="66548"/>
                  </a:cubicBezTo>
                  <a:cubicBezTo>
                    <a:pt x="0" y="62230"/>
                    <a:pt x="381" y="57785"/>
                    <a:pt x="1270" y="53594"/>
                  </a:cubicBezTo>
                  <a:cubicBezTo>
                    <a:pt x="2159" y="49403"/>
                    <a:pt x="3429" y="45085"/>
                    <a:pt x="5080" y="41021"/>
                  </a:cubicBezTo>
                  <a:cubicBezTo>
                    <a:pt x="6731" y="36957"/>
                    <a:pt x="8763" y="33147"/>
                    <a:pt x="11303" y="29464"/>
                  </a:cubicBezTo>
                  <a:cubicBezTo>
                    <a:pt x="13843" y="25781"/>
                    <a:pt x="16510" y="22479"/>
                    <a:pt x="19558" y="19431"/>
                  </a:cubicBezTo>
                  <a:cubicBezTo>
                    <a:pt x="22606" y="16383"/>
                    <a:pt x="26035" y="13589"/>
                    <a:pt x="29718" y="11176"/>
                  </a:cubicBezTo>
                  <a:cubicBezTo>
                    <a:pt x="33401" y="8763"/>
                    <a:pt x="37211" y="6731"/>
                    <a:pt x="41275" y="5080"/>
                  </a:cubicBezTo>
                  <a:cubicBezTo>
                    <a:pt x="45339" y="3429"/>
                    <a:pt x="49530" y="2159"/>
                    <a:pt x="53721" y="1270"/>
                  </a:cubicBezTo>
                  <a:cubicBezTo>
                    <a:pt x="57912" y="381"/>
                    <a:pt x="62357" y="0"/>
                    <a:pt x="66675" y="0"/>
                  </a:cubicBezTo>
                  <a:cubicBezTo>
                    <a:pt x="70993" y="0"/>
                    <a:pt x="75438" y="381"/>
                    <a:pt x="79629" y="1270"/>
                  </a:cubicBezTo>
                  <a:cubicBezTo>
                    <a:pt x="83820" y="2159"/>
                    <a:pt x="88138" y="3429"/>
                    <a:pt x="92202" y="5080"/>
                  </a:cubicBezTo>
                  <a:cubicBezTo>
                    <a:pt x="96266" y="6731"/>
                    <a:pt x="100076" y="8763"/>
                    <a:pt x="103759" y="11176"/>
                  </a:cubicBezTo>
                  <a:cubicBezTo>
                    <a:pt x="107442" y="13589"/>
                    <a:pt x="110744" y="16383"/>
                    <a:pt x="113919" y="19431"/>
                  </a:cubicBezTo>
                  <a:cubicBezTo>
                    <a:pt x="117094" y="22479"/>
                    <a:pt x="119761" y="25908"/>
                    <a:pt x="122174" y="29464"/>
                  </a:cubicBezTo>
                  <a:cubicBezTo>
                    <a:pt x="124587" y="33020"/>
                    <a:pt x="126619" y="36957"/>
                    <a:pt x="128397" y="41021"/>
                  </a:cubicBezTo>
                  <a:cubicBezTo>
                    <a:pt x="130175" y="45085"/>
                    <a:pt x="131318" y="49276"/>
                    <a:pt x="132207" y="53594"/>
                  </a:cubicBezTo>
                  <a:cubicBezTo>
                    <a:pt x="133096" y="57912"/>
                    <a:pt x="133477" y="62230"/>
                    <a:pt x="133477" y="66548"/>
                  </a:cubicBezTo>
                </a:path>
              </a:pathLst>
            </a:custGeom>
            <a:solidFill>
              <a:srgbClr val="332C2C"/>
            </a:solidFill>
          </p:spPr>
        </p:sp>
        <p:sp>
          <p:nvSpPr>
            <p:cNvPr id="12" name="Freeform 12"/>
            <p:cNvSpPr/>
            <p:nvPr/>
          </p:nvSpPr>
          <p:spPr>
            <a:xfrm>
              <a:off x="63373" y="63627"/>
              <a:ext cx="133477" cy="133223"/>
            </a:xfrm>
            <a:custGeom>
              <a:avLst/>
              <a:gdLst/>
              <a:ahLst/>
              <a:cxnLst/>
              <a:rect l="l" t="t" r="r" b="b"/>
              <a:pathLst>
                <a:path w="133477" h="133223">
                  <a:moveTo>
                    <a:pt x="133477" y="66548"/>
                  </a:moveTo>
                  <a:cubicBezTo>
                    <a:pt x="133477" y="70866"/>
                    <a:pt x="133096" y="75311"/>
                    <a:pt x="132207" y="79502"/>
                  </a:cubicBezTo>
                  <a:cubicBezTo>
                    <a:pt x="131318" y="83693"/>
                    <a:pt x="130048" y="88011"/>
                    <a:pt x="128397" y="91948"/>
                  </a:cubicBezTo>
                  <a:cubicBezTo>
                    <a:pt x="126746" y="95885"/>
                    <a:pt x="124714" y="99822"/>
                    <a:pt x="122174" y="103505"/>
                  </a:cubicBezTo>
                  <a:cubicBezTo>
                    <a:pt x="119634" y="107188"/>
                    <a:pt x="116967" y="110490"/>
                    <a:pt x="113919" y="113665"/>
                  </a:cubicBezTo>
                  <a:cubicBezTo>
                    <a:pt x="110871" y="116840"/>
                    <a:pt x="107442" y="119507"/>
                    <a:pt x="103759" y="121920"/>
                  </a:cubicBezTo>
                  <a:cubicBezTo>
                    <a:pt x="100076" y="124333"/>
                    <a:pt x="96266" y="126365"/>
                    <a:pt x="92202" y="128143"/>
                  </a:cubicBezTo>
                  <a:cubicBezTo>
                    <a:pt x="88138" y="129921"/>
                    <a:pt x="83947" y="131064"/>
                    <a:pt x="79629" y="131953"/>
                  </a:cubicBezTo>
                  <a:cubicBezTo>
                    <a:pt x="75311" y="132842"/>
                    <a:pt x="70993" y="133223"/>
                    <a:pt x="66675" y="133223"/>
                  </a:cubicBezTo>
                  <a:cubicBezTo>
                    <a:pt x="62357" y="133223"/>
                    <a:pt x="57912" y="132842"/>
                    <a:pt x="53721" y="131953"/>
                  </a:cubicBezTo>
                  <a:cubicBezTo>
                    <a:pt x="49530" y="131064"/>
                    <a:pt x="45212" y="129794"/>
                    <a:pt x="41275" y="128143"/>
                  </a:cubicBezTo>
                  <a:cubicBezTo>
                    <a:pt x="37338" y="126492"/>
                    <a:pt x="33401" y="124460"/>
                    <a:pt x="29718" y="121920"/>
                  </a:cubicBezTo>
                  <a:cubicBezTo>
                    <a:pt x="26035" y="119380"/>
                    <a:pt x="22733" y="116713"/>
                    <a:pt x="19558" y="113665"/>
                  </a:cubicBezTo>
                  <a:cubicBezTo>
                    <a:pt x="16383" y="110617"/>
                    <a:pt x="13716" y="107188"/>
                    <a:pt x="11303" y="103505"/>
                  </a:cubicBezTo>
                  <a:cubicBezTo>
                    <a:pt x="8890" y="99822"/>
                    <a:pt x="6858" y="96012"/>
                    <a:pt x="5080" y="91948"/>
                  </a:cubicBezTo>
                  <a:cubicBezTo>
                    <a:pt x="3302" y="87884"/>
                    <a:pt x="2159" y="83693"/>
                    <a:pt x="1270" y="79502"/>
                  </a:cubicBezTo>
                  <a:cubicBezTo>
                    <a:pt x="381" y="75311"/>
                    <a:pt x="0" y="70866"/>
                    <a:pt x="0" y="66548"/>
                  </a:cubicBezTo>
                  <a:cubicBezTo>
                    <a:pt x="0" y="62230"/>
                    <a:pt x="381" y="57785"/>
                    <a:pt x="1270" y="53594"/>
                  </a:cubicBezTo>
                  <a:cubicBezTo>
                    <a:pt x="2159" y="49403"/>
                    <a:pt x="3429" y="45085"/>
                    <a:pt x="5080" y="41021"/>
                  </a:cubicBezTo>
                  <a:cubicBezTo>
                    <a:pt x="6731" y="36957"/>
                    <a:pt x="8763" y="33147"/>
                    <a:pt x="11303" y="29464"/>
                  </a:cubicBezTo>
                  <a:cubicBezTo>
                    <a:pt x="13843" y="25781"/>
                    <a:pt x="16510" y="22479"/>
                    <a:pt x="19558" y="19431"/>
                  </a:cubicBezTo>
                  <a:cubicBezTo>
                    <a:pt x="22606" y="16383"/>
                    <a:pt x="26035" y="13589"/>
                    <a:pt x="29718" y="11176"/>
                  </a:cubicBezTo>
                  <a:cubicBezTo>
                    <a:pt x="33401" y="8763"/>
                    <a:pt x="37211" y="6731"/>
                    <a:pt x="41275" y="5080"/>
                  </a:cubicBezTo>
                  <a:cubicBezTo>
                    <a:pt x="45339" y="3429"/>
                    <a:pt x="49530" y="2159"/>
                    <a:pt x="53721" y="1270"/>
                  </a:cubicBezTo>
                  <a:cubicBezTo>
                    <a:pt x="57912" y="381"/>
                    <a:pt x="62357" y="0"/>
                    <a:pt x="66675" y="0"/>
                  </a:cubicBezTo>
                  <a:cubicBezTo>
                    <a:pt x="70993" y="0"/>
                    <a:pt x="75438" y="381"/>
                    <a:pt x="79629" y="1270"/>
                  </a:cubicBezTo>
                  <a:cubicBezTo>
                    <a:pt x="83820" y="2159"/>
                    <a:pt x="88138" y="3429"/>
                    <a:pt x="92202" y="5080"/>
                  </a:cubicBezTo>
                  <a:cubicBezTo>
                    <a:pt x="96266" y="6731"/>
                    <a:pt x="100076" y="8763"/>
                    <a:pt x="103759" y="11176"/>
                  </a:cubicBezTo>
                  <a:cubicBezTo>
                    <a:pt x="107442" y="13589"/>
                    <a:pt x="110744" y="16383"/>
                    <a:pt x="113919" y="19431"/>
                  </a:cubicBezTo>
                  <a:cubicBezTo>
                    <a:pt x="117094" y="22479"/>
                    <a:pt x="119761" y="25908"/>
                    <a:pt x="122174" y="29464"/>
                  </a:cubicBezTo>
                  <a:cubicBezTo>
                    <a:pt x="124587" y="33020"/>
                    <a:pt x="126619" y="36957"/>
                    <a:pt x="128397" y="41021"/>
                  </a:cubicBezTo>
                  <a:cubicBezTo>
                    <a:pt x="130175" y="45085"/>
                    <a:pt x="131318" y="49276"/>
                    <a:pt x="132207" y="53594"/>
                  </a:cubicBezTo>
                  <a:cubicBezTo>
                    <a:pt x="133096" y="57912"/>
                    <a:pt x="133477" y="62230"/>
                    <a:pt x="133477" y="66548"/>
                  </a:cubicBezTo>
                </a:path>
              </a:pathLst>
            </a:custGeom>
            <a:solidFill>
              <a:srgbClr val="332C2C"/>
            </a:solidFill>
          </p:spPr>
        </p:sp>
      </p:grpSp>
      <p:grpSp>
        <p:nvGrpSpPr>
          <p:cNvPr id="13" name="Group 13"/>
          <p:cNvGrpSpPr>
            <a:grpSpLocks noChangeAspect="1"/>
          </p:cNvGrpSpPr>
          <p:nvPr/>
        </p:nvGrpSpPr>
        <p:grpSpPr>
          <a:xfrm>
            <a:off x="616610" y="3366783"/>
            <a:ext cx="260347" cy="260347"/>
            <a:chOff x="0" y="0"/>
            <a:chExt cx="260350" cy="260350"/>
          </a:xfrm>
        </p:grpSpPr>
        <p:sp>
          <p:nvSpPr>
            <p:cNvPr id="14" name="Freeform 14"/>
            <p:cNvSpPr/>
            <p:nvPr/>
          </p:nvSpPr>
          <p:spPr>
            <a:xfrm>
              <a:off x="63373" y="63627"/>
              <a:ext cx="133477" cy="133223"/>
            </a:xfrm>
            <a:custGeom>
              <a:avLst/>
              <a:gdLst/>
              <a:ahLst/>
              <a:cxnLst/>
              <a:rect l="l" t="t" r="r" b="b"/>
              <a:pathLst>
                <a:path w="133477" h="133223">
                  <a:moveTo>
                    <a:pt x="133477" y="66548"/>
                  </a:moveTo>
                  <a:cubicBezTo>
                    <a:pt x="133477" y="70866"/>
                    <a:pt x="133096" y="75311"/>
                    <a:pt x="132207" y="79502"/>
                  </a:cubicBezTo>
                  <a:cubicBezTo>
                    <a:pt x="131318" y="83693"/>
                    <a:pt x="130048" y="88011"/>
                    <a:pt x="128397" y="91948"/>
                  </a:cubicBezTo>
                  <a:cubicBezTo>
                    <a:pt x="126746" y="95885"/>
                    <a:pt x="124714" y="99822"/>
                    <a:pt x="122174" y="103505"/>
                  </a:cubicBezTo>
                  <a:cubicBezTo>
                    <a:pt x="119634" y="107188"/>
                    <a:pt x="116967" y="110490"/>
                    <a:pt x="113919" y="113665"/>
                  </a:cubicBezTo>
                  <a:cubicBezTo>
                    <a:pt x="110871" y="116840"/>
                    <a:pt x="107442" y="119507"/>
                    <a:pt x="103759" y="121920"/>
                  </a:cubicBezTo>
                  <a:cubicBezTo>
                    <a:pt x="100076" y="124333"/>
                    <a:pt x="96266" y="126365"/>
                    <a:pt x="92202" y="128143"/>
                  </a:cubicBezTo>
                  <a:cubicBezTo>
                    <a:pt x="88138" y="129921"/>
                    <a:pt x="83947" y="131064"/>
                    <a:pt x="79629" y="131953"/>
                  </a:cubicBezTo>
                  <a:cubicBezTo>
                    <a:pt x="75311" y="132842"/>
                    <a:pt x="70993" y="133223"/>
                    <a:pt x="66675" y="133223"/>
                  </a:cubicBezTo>
                  <a:cubicBezTo>
                    <a:pt x="62357" y="133223"/>
                    <a:pt x="57912" y="132842"/>
                    <a:pt x="53721" y="131953"/>
                  </a:cubicBezTo>
                  <a:cubicBezTo>
                    <a:pt x="49530" y="131064"/>
                    <a:pt x="45212" y="129794"/>
                    <a:pt x="41275" y="128143"/>
                  </a:cubicBezTo>
                  <a:cubicBezTo>
                    <a:pt x="37338" y="126492"/>
                    <a:pt x="33401" y="124460"/>
                    <a:pt x="29718" y="121920"/>
                  </a:cubicBezTo>
                  <a:cubicBezTo>
                    <a:pt x="26035" y="119380"/>
                    <a:pt x="22733" y="116713"/>
                    <a:pt x="19558" y="113665"/>
                  </a:cubicBezTo>
                  <a:cubicBezTo>
                    <a:pt x="16383" y="110617"/>
                    <a:pt x="13716" y="107188"/>
                    <a:pt x="11303" y="103505"/>
                  </a:cubicBezTo>
                  <a:cubicBezTo>
                    <a:pt x="8890" y="99822"/>
                    <a:pt x="6858" y="96012"/>
                    <a:pt x="5080" y="91948"/>
                  </a:cubicBezTo>
                  <a:cubicBezTo>
                    <a:pt x="3302" y="87884"/>
                    <a:pt x="2159" y="83693"/>
                    <a:pt x="1270" y="79502"/>
                  </a:cubicBezTo>
                  <a:cubicBezTo>
                    <a:pt x="381" y="75311"/>
                    <a:pt x="0" y="70866"/>
                    <a:pt x="0" y="66548"/>
                  </a:cubicBezTo>
                  <a:cubicBezTo>
                    <a:pt x="0" y="62230"/>
                    <a:pt x="381" y="57785"/>
                    <a:pt x="1270" y="53594"/>
                  </a:cubicBezTo>
                  <a:cubicBezTo>
                    <a:pt x="2159" y="49403"/>
                    <a:pt x="3429" y="45085"/>
                    <a:pt x="5080" y="41021"/>
                  </a:cubicBezTo>
                  <a:cubicBezTo>
                    <a:pt x="6731" y="36957"/>
                    <a:pt x="8763" y="33147"/>
                    <a:pt x="11303" y="29464"/>
                  </a:cubicBezTo>
                  <a:cubicBezTo>
                    <a:pt x="13843" y="25781"/>
                    <a:pt x="16510" y="22479"/>
                    <a:pt x="19558" y="19431"/>
                  </a:cubicBezTo>
                  <a:cubicBezTo>
                    <a:pt x="22606" y="16383"/>
                    <a:pt x="26035" y="13589"/>
                    <a:pt x="29718" y="11176"/>
                  </a:cubicBezTo>
                  <a:cubicBezTo>
                    <a:pt x="33401" y="8763"/>
                    <a:pt x="37211" y="6731"/>
                    <a:pt x="41275" y="5080"/>
                  </a:cubicBezTo>
                  <a:cubicBezTo>
                    <a:pt x="45339" y="3429"/>
                    <a:pt x="49530" y="2159"/>
                    <a:pt x="53721" y="1270"/>
                  </a:cubicBezTo>
                  <a:cubicBezTo>
                    <a:pt x="57912" y="381"/>
                    <a:pt x="62357" y="0"/>
                    <a:pt x="66675" y="0"/>
                  </a:cubicBezTo>
                  <a:cubicBezTo>
                    <a:pt x="70993" y="0"/>
                    <a:pt x="75438" y="381"/>
                    <a:pt x="79629" y="1270"/>
                  </a:cubicBezTo>
                  <a:cubicBezTo>
                    <a:pt x="83820" y="2159"/>
                    <a:pt x="88138" y="3429"/>
                    <a:pt x="92202" y="5080"/>
                  </a:cubicBezTo>
                  <a:cubicBezTo>
                    <a:pt x="96266" y="6731"/>
                    <a:pt x="100076" y="8763"/>
                    <a:pt x="103759" y="11176"/>
                  </a:cubicBezTo>
                  <a:cubicBezTo>
                    <a:pt x="107442" y="13589"/>
                    <a:pt x="110744" y="16383"/>
                    <a:pt x="113919" y="19431"/>
                  </a:cubicBezTo>
                  <a:cubicBezTo>
                    <a:pt x="117094" y="22479"/>
                    <a:pt x="119761" y="25908"/>
                    <a:pt x="122174" y="29464"/>
                  </a:cubicBezTo>
                  <a:cubicBezTo>
                    <a:pt x="124587" y="33020"/>
                    <a:pt x="126619" y="36957"/>
                    <a:pt x="128397" y="41021"/>
                  </a:cubicBezTo>
                  <a:cubicBezTo>
                    <a:pt x="130175" y="45085"/>
                    <a:pt x="131318" y="49276"/>
                    <a:pt x="132207" y="53594"/>
                  </a:cubicBezTo>
                  <a:cubicBezTo>
                    <a:pt x="133096" y="57912"/>
                    <a:pt x="133477" y="62230"/>
                    <a:pt x="133477" y="66548"/>
                  </a:cubicBezTo>
                </a:path>
              </a:pathLst>
            </a:custGeom>
            <a:solidFill>
              <a:srgbClr val="332C2C"/>
            </a:solidFill>
          </p:spPr>
        </p:sp>
        <p:sp>
          <p:nvSpPr>
            <p:cNvPr id="15" name="Freeform 15"/>
            <p:cNvSpPr/>
            <p:nvPr/>
          </p:nvSpPr>
          <p:spPr>
            <a:xfrm>
              <a:off x="63373" y="63627"/>
              <a:ext cx="133477" cy="133223"/>
            </a:xfrm>
            <a:custGeom>
              <a:avLst/>
              <a:gdLst/>
              <a:ahLst/>
              <a:cxnLst/>
              <a:rect l="l" t="t" r="r" b="b"/>
              <a:pathLst>
                <a:path w="133477" h="133223">
                  <a:moveTo>
                    <a:pt x="133477" y="66548"/>
                  </a:moveTo>
                  <a:cubicBezTo>
                    <a:pt x="133477" y="70866"/>
                    <a:pt x="133096" y="75311"/>
                    <a:pt x="132207" y="79502"/>
                  </a:cubicBezTo>
                  <a:cubicBezTo>
                    <a:pt x="131318" y="83693"/>
                    <a:pt x="130048" y="88011"/>
                    <a:pt x="128397" y="91948"/>
                  </a:cubicBezTo>
                  <a:cubicBezTo>
                    <a:pt x="126746" y="95885"/>
                    <a:pt x="124714" y="99822"/>
                    <a:pt x="122174" y="103505"/>
                  </a:cubicBezTo>
                  <a:cubicBezTo>
                    <a:pt x="119634" y="107188"/>
                    <a:pt x="116967" y="110490"/>
                    <a:pt x="113919" y="113665"/>
                  </a:cubicBezTo>
                  <a:cubicBezTo>
                    <a:pt x="110871" y="116840"/>
                    <a:pt x="107442" y="119507"/>
                    <a:pt x="103759" y="121920"/>
                  </a:cubicBezTo>
                  <a:cubicBezTo>
                    <a:pt x="100076" y="124333"/>
                    <a:pt x="96266" y="126365"/>
                    <a:pt x="92202" y="128143"/>
                  </a:cubicBezTo>
                  <a:cubicBezTo>
                    <a:pt x="88138" y="129921"/>
                    <a:pt x="83947" y="131064"/>
                    <a:pt x="79629" y="131953"/>
                  </a:cubicBezTo>
                  <a:cubicBezTo>
                    <a:pt x="75311" y="132842"/>
                    <a:pt x="70993" y="133223"/>
                    <a:pt x="66675" y="133223"/>
                  </a:cubicBezTo>
                  <a:cubicBezTo>
                    <a:pt x="62357" y="133223"/>
                    <a:pt x="57912" y="132842"/>
                    <a:pt x="53721" y="131953"/>
                  </a:cubicBezTo>
                  <a:cubicBezTo>
                    <a:pt x="49530" y="131064"/>
                    <a:pt x="45212" y="129794"/>
                    <a:pt x="41275" y="128143"/>
                  </a:cubicBezTo>
                  <a:cubicBezTo>
                    <a:pt x="37338" y="126492"/>
                    <a:pt x="33401" y="124460"/>
                    <a:pt x="29718" y="121920"/>
                  </a:cubicBezTo>
                  <a:cubicBezTo>
                    <a:pt x="26035" y="119380"/>
                    <a:pt x="22733" y="116713"/>
                    <a:pt x="19558" y="113665"/>
                  </a:cubicBezTo>
                  <a:cubicBezTo>
                    <a:pt x="16383" y="110617"/>
                    <a:pt x="13716" y="107188"/>
                    <a:pt x="11303" y="103505"/>
                  </a:cubicBezTo>
                  <a:cubicBezTo>
                    <a:pt x="8890" y="99822"/>
                    <a:pt x="6858" y="96012"/>
                    <a:pt x="5080" y="91948"/>
                  </a:cubicBezTo>
                  <a:cubicBezTo>
                    <a:pt x="3302" y="87884"/>
                    <a:pt x="2159" y="83693"/>
                    <a:pt x="1270" y="79502"/>
                  </a:cubicBezTo>
                  <a:cubicBezTo>
                    <a:pt x="381" y="75311"/>
                    <a:pt x="0" y="70866"/>
                    <a:pt x="0" y="66548"/>
                  </a:cubicBezTo>
                  <a:cubicBezTo>
                    <a:pt x="0" y="62230"/>
                    <a:pt x="381" y="57785"/>
                    <a:pt x="1270" y="53594"/>
                  </a:cubicBezTo>
                  <a:cubicBezTo>
                    <a:pt x="2159" y="49403"/>
                    <a:pt x="3429" y="45085"/>
                    <a:pt x="5080" y="41021"/>
                  </a:cubicBezTo>
                  <a:cubicBezTo>
                    <a:pt x="6731" y="36957"/>
                    <a:pt x="8763" y="33147"/>
                    <a:pt x="11303" y="29464"/>
                  </a:cubicBezTo>
                  <a:cubicBezTo>
                    <a:pt x="13843" y="25781"/>
                    <a:pt x="16510" y="22479"/>
                    <a:pt x="19558" y="19431"/>
                  </a:cubicBezTo>
                  <a:cubicBezTo>
                    <a:pt x="22606" y="16383"/>
                    <a:pt x="26035" y="13589"/>
                    <a:pt x="29718" y="11176"/>
                  </a:cubicBezTo>
                  <a:cubicBezTo>
                    <a:pt x="33401" y="8763"/>
                    <a:pt x="37211" y="6731"/>
                    <a:pt x="41275" y="5080"/>
                  </a:cubicBezTo>
                  <a:cubicBezTo>
                    <a:pt x="45339" y="3429"/>
                    <a:pt x="49530" y="2159"/>
                    <a:pt x="53721" y="1270"/>
                  </a:cubicBezTo>
                  <a:cubicBezTo>
                    <a:pt x="57912" y="381"/>
                    <a:pt x="62357" y="0"/>
                    <a:pt x="66675" y="0"/>
                  </a:cubicBezTo>
                  <a:cubicBezTo>
                    <a:pt x="70993" y="0"/>
                    <a:pt x="75438" y="381"/>
                    <a:pt x="79629" y="1270"/>
                  </a:cubicBezTo>
                  <a:cubicBezTo>
                    <a:pt x="83820" y="2159"/>
                    <a:pt x="88138" y="3429"/>
                    <a:pt x="92202" y="5080"/>
                  </a:cubicBezTo>
                  <a:cubicBezTo>
                    <a:pt x="96266" y="6731"/>
                    <a:pt x="100076" y="8763"/>
                    <a:pt x="103759" y="11176"/>
                  </a:cubicBezTo>
                  <a:cubicBezTo>
                    <a:pt x="107442" y="13589"/>
                    <a:pt x="110744" y="16383"/>
                    <a:pt x="113919" y="19431"/>
                  </a:cubicBezTo>
                  <a:cubicBezTo>
                    <a:pt x="117094" y="22479"/>
                    <a:pt x="119761" y="25908"/>
                    <a:pt x="122174" y="29464"/>
                  </a:cubicBezTo>
                  <a:cubicBezTo>
                    <a:pt x="124587" y="33020"/>
                    <a:pt x="126619" y="36957"/>
                    <a:pt x="128397" y="41021"/>
                  </a:cubicBezTo>
                  <a:cubicBezTo>
                    <a:pt x="130175" y="45085"/>
                    <a:pt x="131318" y="49276"/>
                    <a:pt x="132207" y="53594"/>
                  </a:cubicBezTo>
                  <a:cubicBezTo>
                    <a:pt x="133096" y="57912"/>
                    <a:pt x="133477" y="62230"/>
                    <a:pt x="133477" y="66548"/>
                  </a:cubicBezTo>
                </a:path>
              </a:pathLst>
            </a:custGeom>
            <a:solidFill>
              <a:srgbClr val="332C2C"/>
            </a:solidFill>
          </p:spPr>
        </p:sp>
      </p:grpSp>
      <p:grpSp>
        <p:nvGrpSpPr>
          <p:cNvPr id="16" name="Group 16"/>
          <p:cNvGrpSpPr>
            <a:grpSpLocks noChangeAspect="1"/>
          </p:cNvGrpSpPr>
          <p:nvPr/>
        </p:nvGrpSpPr>
        <p:grpSpPr>
          <a:xfrm>
            <a:off x="616610" y="3823983"/>
            <a:ext cx="260347" cy="260347"/>
            <a:chOff x="0" y="0"/>
            <a:chExt cx="260350" cy="260350"/>
          </a:xfrm>
        </p:grpSpPr>
        <p:sp>
          <p:nvSpPr>
            <p:cNvPr id="17" name="Freeform 17"/>
            <p:cNvSpPr/>
            <p:nvPr/>
          </p:nvSpPr>
          <p:spPr>
            <a:xfrm>
              <a:off x="63373" y="63627"/>
              <a:ext cx="133477" cy="133223"/>
            </a:xfrm>
            <a:custGeom>
              <a:avLst/>
              <a:gdLst/>
              <a:ahLst/>
              <a:cxnLst/>
              <a:rect l="l" t="t" r="r" b="b"/>
              <a:pathLst>
                <a:path w="133477" h="133223">
                  <a:moveTo>
                    <a:pt x="133477" y="66548"/>
                  </a:moveTo>
                  <a:cubicBezTo>
                    <a:pt x="133477" y="70866"/>
                    <a:pt x="133096" y="75311"/>
                    <a:pt x="132207" y="79502"/>
                  </a:cubicBezTo>
                  <a:cubicBezTo>
                    <a:pt x="131318" y="83693"/>
                    <a:pt x="130048" y="88011"/>
                    <a:pt x="128397" y="92075"/>
                  </a:cubicBezTo>
                  <a:cubicBezTo>
                    <a:pt x="126746" y="96139"/>
                    <a:pt x="124714" y="99949"/>
                    <a:pt x="122174" y="103632"/>
                  </a:cubicBezTo>
                  <a:cubicBezTo>
                    <a:pt x="119634" y="107315"/>
                    <a:pt x="116967" y="110617"/>
                    <a:pt x="113919" y="113792"/>
                  </a:cubicBezTo>
                  <a:cubicBezTo>
                    <a:pt x="110871" y="116967"/>
                    <a:pt x="107442" y="119634"/>
                    <a:pt x="103759" y="122047"/>
                  </a:cubicBezTo>
                  <a:cubicBezTo>
                    <a:pt x="100076" y="124460"/>
                    <a:pt x="96266" y="126492"/>
                    <a:pt x="92202" y="128143"/>
                  </a:cubicBezTo>
                  <a:cubicBezTo>
                    <a:pt x="88138" y="129794"/>
                    <a:pt x="83947" y="131064"/>
                    <a:pt x="79629" y="131953"/>
                  </a:cubicBezTo>
                  <a:cubicBezTo>
                    <a:pt x="75311" y="132842"/>
                    <a:pt x="70993" y="133223"/>
                    <a:pt x="66675" y="133223"/>
                  </a:cubicBezTo>
                  <a:cubicBezTo>
                    <a:pt x="62357" y="133223"/>
                    <a:pt x="57912" y="132842"/>
                    <a:pt x="53721" y="131953"/>
                  </a:cubicBezTo>
                  <a:cubicBezTo>
                    <a:pt x="49530" y="131064"/>
                    <a:pt x="45212" y="129794"/>
                    <a:pt x="41275" y="128143"/>
                  </a:cubicBezTo>
                  <a:cubicBezTo>
                    <a:pt x="37338" y="126492"/>
                    <a:pt x="33401" y="124460"/>
                    <a:pt x="29718" y="122047"/>
                  </a:cubicBezTo>
                  <a:cubicBezTo>
                    <a:pt x="26035" y="119634"/>
                    <a:pt x="22733" y="116840"/>
                    <a:pt x="19558" y="113792"/>
                  </a:cubicBezTo>
                  <a:cubicBezTo>
                    <a:pt x="16383" y="110744"/>
                    <a:pt x="13716" y="107315"/>
                    <a:pt x="11303" y="103632"/>
                  </a:cubicBezTo>
                  <a:cubicBezTo>
                    <a:pt x="8890" y="99949"/>
                    <a:pt x="6858" y="96139"/>
                    <a:pt x="5080" y="92075"/>
                  </a:cubicBezTo>
                  <a:cubicBezTo>
                    <a:pt x="3302" y="88011"/>
                    <a:pt x="2159" y="83820"/>
                    <a:pt x="1270" y="79502"/>
                  </a:cubicBezTo>
                  <a:cubicBezTo>
                    <a:pt x="381" y="75184"/>
                    <a:pt x="0" y="70866"/>
                    <a:pt x="0" y="66548"/>
                  </a:cubicBezTo>
                  <a:cubicBezTo>
                    <a:pt x="0" y="62230"/>
                    <a:pt x="381" y="57785"/>
                    <a:pt x="1270" y="53594"/>
                  </a:cubicBezTo>
                  <a:cubicBezTo>
                    <a:pt x="2159" y="49403"/>
                    <a:pt x="3429" y="45085"/>
                    <a:pt x="5080" y="41148"/>
                  </a:cubicBezTo>
                  <a:cubicBezTo>
                    <a:pt x="6731" y="37211"/>
                    <a:pt x="8763" y="33274"/>
                    <a:pt x="11303" y="29591"/>
                  </a:cubicBezTo>
                  <a:cubicBezTo>
                    <a:pt x="13843" y="25908"/>
                    <a:pt x="16510" y="22606"/>
                    <a:pt x="19558" y="19431"/>
                  </a:cubicBezTo>
                  <a:cubicBezTo>
                    <a:pt x="22606" y="16256"/>
                    <a:pt x="26035" y="13589"/>
                    <a:pt x="29718" y="11176"/>
                  </a:cubicBezTo>
                  <a:cubicBezTo>
                    <a:pt x="33401" y="8763"/>
                    <a:pt x="37211" y="6731"/>
                    <a:pt x="41275" y="5080"/>
                  </a:cubicBezTo>
                  <a:cubicBezTo>
                    <a:pt x="45339" y="3429"/>
                    <a:pt x="49530" y="2159"/>
                    <a:pt x="53721" y="1270"/>
                  </a:cubicBezTo>
                  <a:cubicBezTo>
                    <a:pt x="57912" y="381"/>
                    <a:pt x="62357" y="0"/>
                    <a:pt x="66675" y="0"/>
                  </a:cubicBezTo>
                  <a:cubicBezTo>
                    <a:pt x="70993" y="0"/>
                    <a:pt x="75438" y="381"/>
                    <a:pt x="79629" y="1270"/>
                  </a:cubicBezTo>
                  <a:cubicBezTo>
                    <a:pt x="83820" y="2159"/>
                    <a:pt x="88138" y="3429"/>
                    <a:pt x="92202" y="5080"/>
                  </a:cubicBezTo>
                  <a:cubicBezTo>
                    <a:pt x="96266" y="6731"/>
                    <a:pt x="100076" y="8763"/>
                    <a:pt x="103759" y="11176"/>
                  </a:cubicBezTo>
                  <a:cubicBezTo>
                    <a:pt x="107442" y="13589"/>
                    <a:pt x="110744" y="16383"/>
                    <a:pt x="113919" y="19431"/>
                  </a:cubicBezTo>
                  <a:cubicBezTo>
                    <a:pt x="117094" y="22479"/>
                    <a:pt x="119761" y="25908"/>
                    <a:pt x="122174" y="29591"/>
                  </a:cubicBezTo>
                  <a:cubicBezTo>
                    <a:pt x="124587" y="33274"/>
                    <a:pt x="126619" y="37084"/>
                    <a:pt x="128397" y="41148"/>
                  </a:cubicBezTo>
                  <a:cubicBezTo>
                    <a:pt x="130175" y="45212"/>
                    <a:pt x="131318" y="49403"/>
                    <a:pt x="132207" y="53594"/>
                  </a:cubicBezTo>
                  <a:cubicBezTo>
                    <a:pt x="133096" y="57785"/>
                    <a:pt x="133477" y="62230"/>
                    <a:pt x="133477" y="66548"/>
                  </a:cubicBezTo>
                </a:path>
              </a:pathLst>
            </a:custGeom>
            <a:solidFill>
              <a:srgbClr val="332C2C"/>
            </a:solidFill>
          </p:spPr>
        </p:sp>
        <p:sp>
          <p:nvSpPr>
            <p:cNvPr id="18" name="Freeform 18"/>
            <p:cNvSpPr/>
            <p:nvPr/>
          </p:nvSpPr>
          <p:spPr>
            <a:xfrm>
              <a:off x="63373" y="63627"/>
              <a:ext cx="133477" cy="133223"/>
            </a:xfrm>
            <a:custGeom>
              <a:avLst/>
              <a:gdLst/>
              <a:ahLst/>
              <a:cxnLst/>
              <a:rect l="l" t="t" r="r" b="b"/>
              <a:pathLst>
                <a:path w="133477" h="133223">
                  <a:moveTo>
                    <a:pt x="133477" y="66548"/>
                  </a:moveTo>
                  <a:cubicBezTo>
                    <a:pt x="133477" y="70866"/>
                    <a:pt x="133096" y="75311"/>
                    <a:pt x="132207" y="79502"/>
                  </a:cubicBezTo>
                  <a:cubicBezTo>
                    <a:pt x="131318" y="83693"/>
                    <a:pt x="130048" y="88011"/>
                    <a:pt x="128397" y="92075"/>
                  </a:cubicBezTo>
                  <a:cubicBezTo>
                    <a:pt x="126746" y="96139"/>
                    <a:pt x="124714" y="99949"/>
                    <a:pt x="122174" y="103632"/>
                  </a:cubicBezTo>
                  <a:cubicBezTo>
                    <a:pt x="119634" y="107315"/>
                    <a:pt x="116967" y="110617"/>
                    <a:pt x="113919" y="113792"/>
                  </a:cubicBezTo>
                  <a:cubicBezTo>
                    <a:pt x="110871" y="116967"/>
                    <a:pt x="107442" y="119634"/>
                    <a:pt x="103759" y="122047"/>
                  </a:cubicBezTo>
                  <a:cubicBezTo>
                    <a:pt x="100076" y="124460"/>
                    <a:pt x="96266" y="126492"/>
                    <a:pt x="92202" y="128143"/>
                  </a:cubicBezTo>
                  <a:cubicBezTo>
                    <a:pt x="88138" y="129794"/>
                    <a:pt x="83947" y="131064"/>
                    <a:pt x="79629" y="131953"/>
                  </a:cubicBezTo>
                  <a:cubicBezTo>
                    <a:pt x="75311" y="132842"/>
                    <a:pt x="70993" y="133223"/>
                    <a:pt x="66675" y="133223"/>
                  </a:cubicBezTo>
                  <a:cubicBezTo>
                    <a:pt x="62357" y="133223"/>
                    <a:pt x="57912" y="132842"/>
                    <a:pt x="53721" y="131953"/>
                  </a:cubicBezTo>
                  <a:cubicBezTo>
                    <a:pt x="49530" y="131064"/>
                    <a:pt x="45212" y="129794"/>
                    <a:pt x="41275" y="128143"/>
                  </a:cubicBezTo>
                  <a:cubicBezTo>
                    <a:pt x="37338" y="126492"/>
                    <a:pt x="33401" y="124460"/>
                    <a:pt x="29718" y="122047"/>
                  </a:cubicBezTo>
                  <a:cubicBezTo>
                    <a:pt x="26035" y="119634"/>
                    <a:pt x="22733" y="116840"/>
                    <a:pt x="19558" y="113792"/>
                  </a:cubicBezTo>
                  <a:cubicBezTo>
                    <a:pt x="16383" y="110744"/>
                    <a:pt x="13716" y="107315"/>
                    <a:pt x="11303" y="103632"/>
                  </a:cubicBezTo>
                  <a:cubicBezTo>
                    <a:pt x="8890" y="99949"/>
                    <a:pt x="6858" y="96139"/>
                    <a:pt x="5080" y="92075"/>
                  </a:cubicBezTo>
                  <a:cubicBezTo>
                    <a:pt x="3302" y="88011"/>
                    <a:pt x="2159" y="83820"/>
                    <a:pt x="1270" y="79502"/>
                  </a:cubicBezTo>
                  <a:cubicBezTo>
                    <a:pt x="381" y="75184"/>
                    <a:pt x="0" y="70866"/>
                    <a:pt x="0" y="66548"/>
                  </a:cubicBezTo>
                  <a:cubicBezTo>
                    <a:pt x="0" y="62230"/>
                    <a:pt x="381" y="57785"/>
                    <a:pt x="1270" y="53594"/>
                  </a:cubicBezTo>
                  <a:cubicBezTo>
                    <a:pt x="2159" y="49403"/>
                    <a:pt x="3429" y="45085"/>
                    <a:pt x="5080" y="41148"/>
                  </a:cubicBezTo>
                  <a:cubicBezTo>
                    <a:pt x="6731" y="37211"/>
                    <a:pt x="8763" y="33274"/>
                    <a:pt x="11303" y="29591"/>
                  </a:cubicBezTo>
                  <a:cubicBezTo>
                    <a:pt x="13843" y="25908"/>
                    <a:pt x="16510" y="22606"/>
                    <a:pt x="19558" y="19431"/>
                  </a:cubicBezTo>
                  <a:cubicBezTo>
                    <a:pt x="22606" y="16256"/>
                    <a:pt x="26035" y="13589"/>
                    <a:pt x="29718" y="11176"/>
                  </a:cubicBezTo>
                  <a:cubicBezTo>
                    <a:pt x="33401" y="8763"/>
                    <a:pt x="37211" y="6731"/>
                    <a:pt x="41275" y="5080"/>
                  </a:cubicBezTo>
                  <a:cubicBezTo>
                    <a:pt x="45339" y="3429"/>
                    <a:pt x="49530" y="2159"/>
                    <a:pt x="53721" y="1270"/>
                  </a:cubicBezTo>
                  <a:cubicBezTo>
                    <a:pt x="57912" y="381"/>
                    <a:pt x="62357" y="0"/>
                    <a:pt x="66675" y="0"/>
                  </a:cubicBezTo>
                  <a:cubicBezTo>
                    <a:pt x="70993" y="0"/>
                    <a:pt x="75438" y="381"/>
                    <a:pt x="79629" y="1270"/>
                  </a:cubicBezTo>
                  <a:cubicBezTo>
                    <a:pt x="83820" y="2159"/>
                    <a:pt x="88138" y="3429"/>
                    <a:pt x="92202" y="5080"/>
                  </a:cubicBezTo>
                  <a:cubicBezTo>
                    <a:pt x="96266" y="6731"/>
                    <a:pt x="100076" y="8763"/>
                    <a:pt x="103759" y="11176"/>
                  </a:cubicBezTo>
                  <a:cubicBezTo>
                    <a:pt x="107442" y="13589"/>
                    <a:pt x="110744" y="16383"/>
                    <a:pt x="113919" y="19431"/>
                  </a:cubicBezTo>
                  <a:cubicBezTo>
                    <a:pt x="117094" y="22479"/>
                    <a:pt x="119761" y="25908"/>
                    <a:pt x="122174" y="29591"/>
                  </a:cubicBezTo>
                  <a:cubicBezTo>
                    <a:pt x="124587" y="33274"/>
                    <a:pt x="126619" y="37084"/>
                    <a:pt x="128397" y="41148"/>
                  </a:cubicBezTo>
                  <a:cubicBezTo>
                    <a:pt x="130175" y="45212"/>
                    <a:pt x="131318" y="49403"/>
                    <a:pt x="132207" y="53594"/>
                  </a:cubicBezTo>
                  <a:cubicBezTo>
                    <a:pt x="133096" y="57785"/>
                    <a:pt x="133477" y="62230"/>
                    <a:pt x="133477" y="66548"/>
                  </a:cubicBezTo>
                </a:path>
              </a:pathLst>
            </a:custGeom>
            <a:solidFill>
              <a:srgbClr val="332C2C"/>
            </a:solidFill>
          </p:spPr>
        </p:sp>
      </p:grpSp>
      <p:sp>
        <p:nvSpPr>
          <p:cNvPr id="19" name="TextBox 19"/>
          <p:cNvSpPr txBox="1"/>
          <p:nvPr/>
        </p:nvSpPr>
        <p:spPr>
          <a:xfrm>
            <a:off x="504425" y="799233"/>
            <a:ext cx="11785568" cy="665952"/>
          </a:xfrm>
          <a:prstGeom prst="rect">
            <a:avLst/>
          </a:prstGeom>
        </p:spPr>
        <p:txBody>
          <a:bodyPr wrap="square" lIns="0" tIns="0" rIns="0" bIns="0" rtlCol="0" anchor="t">
            <a:spAutoFit/>
          </a:bodyPr>
          <a:lstStyle/>
          <a:p>
            <a:pPr algn="l">
              <a:lnSpc>
                <a:spcPts val="5628"/>
              </a:lnSpc>
            </a:pPr>
            <a:r>
              <a:rPr lang="en-US" sz="4020" b="1" i="1" dirty="0">
                <a:solidFill>
                  <a:srgbClr val="332C2C"/>
                </a:solidFill>
                <a:latin typeface="Montserrat Semi-Bold Italics"/>
                <a:ea typeface="Montserrat Semi-Bold Italics"/>
                <a:cs typeface="Montserrat Semi-Bold Italics"/>
                <a:sym typeface="Montserrat Semi-Bold Italics"/>
              </a:rPr>
              <a:t>Data Cleaning and </a:t>
            </a:r>
            <a:r>
              <a:rPr lang="en-US" sz="4020" b="1" i="1" dirty="0" smtClean="0">
                <a:solidFill>
                  <a:srgbClr val="332C2C"/>
                </a:solidFill>
                <a:latin typeface="Montserrat Semi-Bold Italics"/>
                <a:ea typeface="Montserrat Semi-Bold Italics"/>
                <a:cs typeface="Montserrat Semi-Bold Italics"/>
                <a:sym typeface="Montserrat Semi-Bold Italics"/>
              </a:rPr>
              <a:t>Preparation</a:t>
            </a:r>
            <a:endParaRPr lang="en-US" sz="4020" b="1" i="1" dirty="0">
              <a:solidFill>
                <a:srgbClr val="332C2C"/>
              </a:solidFill>
              <a:latin typeface="Montserrat Semi-Bold Italics"/>
              <a:ea typeface="Montserrat Semi-Bold Italics"/>
              <a:cs typeface="Montserrat Semi-Bold Italics"/>
              <a:sym typeface="Montserrat Semi-Bold Italics"/>
            </a:endParaRPr>
          </a:p>
        </p:txBody>
      </p:sp>
      <p:sp>
        <p:nvSpPr>
          <p:cNvPr id="20" name="TextBox 20"/>
          <p:cNvSpPr txBox="1"/>
          <p:nvPr/>
        </p:nvSpPr>
        <p:spPr>
          <a:xfrm>
            <a:off x="1053046" y="1920776"/>
            <a:ext cx="15329954" cy="2308324"/>
          </a:xfrm>
          <a:prstGeom prst="rect">
            <a:avLst/>
          </a:prstGeom>
        </p:spPr>
        <p:txBody>
          <a:bodyPr wrap="square" lIns="0" tIns="0" rIns="0" bIns="0" rtlCol="0" anchor="t">
            <a:spAutoFit/>
          </a:bodyPr>
          <a:lstStyle/>
          <a:p>
            <a:pPr>
              <a:lnSpc>
                <a:spcPts val="3599"/>
              </a:lnSpc>
            </a:pPr>
            <a:r>
              <a:rPr lang="en-US" sz="3200" b="1" dirty="0">
                <a:solidFill>
                  <a:srgbClr val="332C2C"/>
                </a:solidFill>
                <a:latin typeface="Montserrat Semi-Bold"/>
                <a:ea typeface="Montserrat Semi-Bold"/>
                <a:cs typeface="Montserrat Semi-Bold"/>
                <a:sym typeface="Montserrat Semi-Bold"/>
              </a:rPr>
              <a:t>Key Steps</a:t>
            </a:r>
            <a:r>
              <a:rPr lang="en-US" sz="3200" b="1" dirty="0" smtClean="0">
                <a:solidFill>
                  <a:srgbClr val="332C2C"/>
                </a:solidFill>
                <a:latin typeface="Montserrat Semi-Bold"/>
                <a:ea typeface="Montserrat Semi-Bold"/>
                <a:cs typeface="Montserrat Semi-Bold"/>
                <a:sym typeface="Montserrat Semi-Bold"/>
              </a:rPr>
              <a:t>:</a:t>
            </a:r>
            <a:endParaRPr lang="en-US" sz="3225" dirty="0" smtClean="0">
              <a:solidFill>
                <a:srgbClr val="332C2C"/>
              </a:solidFill>
              <a:latin typeface="Montserrat"/>
              <a:ea typeface="Montserrat"/>
              <a:cs typeface="Montserrat"/>
              <a:sym typeface="Montserrat"/>
            </a:endParaRPr>
          </a:p>
          <a:p>
            <a:pPr algn="l">
              <a:lnSpc>
                <a:spcPts val="3599"/>
              </a:lnSpc>
            </a:pPr>
            <a:endParaRPr lang="en-US" sz="3225" dirty="0">
              <a:solidFill>
                <a:srgbClr val="332C2C"/>
              </a:solidFill>
              <a:latin typeface="Montserrat"/>
              <a:ea typeface="Montserrat"/>
              <a:cs typeface="Montserrat"/>
              <a:sym typeface="Montserrat"/>
            </a:endParaRPr>
          </a:p>
          <a:p>
            <a:pPr algn="l">
              <a:lnSpc>
                <a:spcPts val="3599"/>
              </a:lnSpc>
            </a:pPr>
            <a:r>
              <a:rPr lang="en-US" sz="3225" dirty="0" smtClean="0">
                <a:solidFill>
                  <a:srgbClr val="332C2C"/>
                </a:solidFill>
                <a:latin typeface="Montserrat"/>
                <a:ea typeface="Montserrat"/>
                <a:cs typeface="Montserrat"/>
                <a:sym typeface="Montserrat"/>
              </a:rPr>
              <a:t>Identiﬁed </a:t>
            </a:r>
            <a:r>
              <a:rPr lang="en-US" sz="3225" dirty="0">
                <a:solidFill>
                  <a:srgbClr val="332C2C"/>
                </a:solidFill>
                <a:latin typeface="Montserrat"/>
                <a:ea typeface="Montserrat"/>
                <a:cs typeface="Montserrat"/>
                <a:sym typeface="Montserrat"/>
              </a:rPr>
              <a:t>missing and inconsistent values; performed data cleaning. Utilized lookup functions to ﬁll missing country data using country codes. Ensured data integrity for further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2"/>
            <a:stretch>
              <a:fillRect/>
            </a:stretch>
          </a:blipFill>
        </p:spPr>
      </p:sp>
      <p:sp>
        <p:nvSpPr>
          <p:cNvPr id="13" name="TextBox 13"/>
          <p:cNvSpPr txBox="1"/>
          <p:nvPr/>
        </p:nvSpPr>
        <p:spPr>
          <a:xfrm>
            <a:off x="640894" y="2249000"/>
            <a:ext cx="16858164" cy="2205732"/>
          </a:xfrm>
          <a:prstGeom prst="rect">
            <a:avLst/>
          </a:prstGeom>
        </p:spPr>
        <p:txBody>
          <a:bodyPr lIns="0" tIns="0" rIns="0" bIns="0" rtlCol="0" anchor="t">
            <a:spAutoFit/>
          </a:bodyPr>
          <a:lstStyle/>
          <a:p>
            <a:pPr algn="l">
              <a:lnSpc>
                <a:spcPts val="3200"/>
              </a:lnSpc>
            </a:pPr>
            <a:r>
              <a:rPr lang="en-US" sz="2614" spc="13" dirty="0">
                <a:solidFill>
                  <a:srgbClr val="332C2C"/>
                </a:solidFill>
                <a:latin typeface="IBM Plex Sans"/>
                <a:ea typeface="IBM Plex Sans"/>
                <a:cs typeface="IBM Plex Sans"/>
                <a:sym typeface="IBM Plex Sans"/>
              </a:rPr>
              <a:t>In this analysis, we focus on several key metrics such as the number of restaurants, average ratings, voter engagement, and pricing trends. These metrics are crucial for understanding the performance and customer satisfaction levels of restaurants across different countries</a:t>
            </a:r>
            <a:r>
              <a:rPr lang="en-US" sz="2614" spc="13" dirty="0" smtClean="0">
                <a:solidFill>
                  <a:srgbClr val="332C2C"/>
                </a:solidFill>
                <a:latin typeface="IBM Plex Sans"/>
                <a:ea typeface="IBM Plex Sans"/>
                <a:cs typeface="IBM Plex Sans"/>
                <a:sym typeface="IBM Plex Sans"/>
              </a:rPr>
              <a:t>.</a:t>
            </a:r>
          </a:p>
          <a:p>
            <a:pPr algn="l">
              <a:lnSpc>
                <a:spcPts val="3200"/>
              </a:lnSpc>
            </a:pPr>
            <a:endParaRPr lang="en-US" sz="2614" spc="13" dirty="0">
              <a:solidFill>
                <a:srgbClr val="332C2C"/>
              </a:solidFill>
              <a:latin typeface="IBM Plex Sans"/>
              <a:ea typeface="IBM Plex Sans"/>
              <a:cs typeface="IBM Plex Sans"/>
              <a:sym typeface="IBM Plex Sans"/>
            </a:endParaRPr>
          </a:p>
          <a:p>
            <a:pPr algn="l">
              <a:lnSpc>
                <a:spcPts val="4409"/>
              </a:lnSpc>
            </a:pPr>
            <a:r>
              <a:rPr lang="en-US" sz="3150" b="1" spc="15" dirty="0">
                <a:solidFill>
                  <a:srgbClr val="332C2C"/>
                </a:solidFill>
                <a:latin typeface="IBM Plex Sans Bold"/>
                <a:ea typeface="IBM Plex Sans Bold"/>
                <a:cs typeface="IBM Plex Sans Bold"/>
                <a:sym typeface="IBM Plex Sans Bold"/>
              </a:rPr>
              <a:t>Key areas of analysis include:</a:t>
            </a:r>
          </a:p>
        </p:txBody>
      </p:sp>
      <p:sp>
        <p:nvSpPr>
          <p:cNvPr id="14" name="TextBox 14"/>
          <p:cNvSpPr txBox="1"/>
          <p:nvPr/>
        </p:nvSpPr>
        <p:spPr>
          <a:xfrm>
            <a:off x="640894" y="5041211"/>
            <a:ext cx="17006211" cy="4514056"/>
          </a:xfrm>
          <a:prstGeom prst="rect">
            <a:avLst/>
          </a:prstGeom>
        </p:spPr>
        <p:txBody>
          <a:bodyPr lIns="0" tIns="0" rIns="0" bIns="0" rtlCol="0" anchor="t">
            <a:spAutoFit/>
          </a:bodyPr>
          <a:lstStyle/>
          <a:p>
            <a:pPr algn="l">
              <a:lnSpc>
                <a:spcPts val="3168"/>
              </a:lnSpc>
            </a:pPr>
            <a:r>
              <a:rPr lang="en-US" sz="2614" spc="13" dirty="0">
                <a:solidFill>
                  <a:srgbClr val="332C2C"/>
                </a:solidFill>
                <a:latin typeface="IBM Plex Sans"/>
                <a:ea typeface="IBM Plex Sans"/>
                <a:cs typeface="IBM Plex Sans"/>
                <a:sym typeface="IBM Plex Sans"/>
              </a:rPr>
              <a:t>Restaurant Counts by Country and Year: Identifying growth trends and the restaurant density across regions</a:t>
            </a:r>
            <a:r>
              <a:rPr lang="en-US" sz="2614" spc="13" dirty="0" smtClean="0">
                <a:solidFill>
                  <a:srgbClr val="332C2C"/>
                </a:solidFill>
                <a:latin typeface="IBM Plex Sans"/>
                <a:ea typeface="IBM Plex Sans"/>
                <a:cs typeface="IBM Plex Sans"/>
                <a:sym typeface="IBM Plex Sans"/>
              </a:rPr>
              <a:t>.</a:t>
            </a:r>
          </a:p>
          <a:p>
            <a:pPr algn="l">
              <a:lnSpc>
                <a:spcPts val="3168"/>
              </a:lnSpc>
            </a:pPr>
            <a:endParaRPr lang="en-US" sz="2614" spc="13" dirty="0" smtClean="0">
              <a:solidFill>
                <a:srgbClr val="332C2C"/>
              </a:solidFill>
              <a:latin typeface="IBM Plex Sans"/>
              <a:ea typeface="IBM Plex Sans"/>
              <a:cs typeface="IBM Plex Sans"/>
              <a:sym typeface="IBM Plex Sans"/>
            </a:endParaRPr>
          </a:p>
          <a:p>
            <a:pPr algn="l">
              <a:lnSpc>
                <a:spcPts val="3168"/>
              </a:lnSpc>
            </a:pPr>
            <a:r>
              <a:rPr lang="en-US" sz="2614" spc="13" dirty="0" smtClean="0">
                <a:solidFill>
                  <a:srgbClr val="332C2C"/>
                </a:solidFill>
                <a:latin typeface="IBM Plex Sans"/>
                <a:ea typeface="IBM Plex Sans"/>
                <a:cs typeface="IBM Plex Sans"/>
                <a:sym typeface="IBM Plex Sans"/>
              </a:rPr>
              <a:t>Average </a:t>
            </a:r>
            <a:r>
              <a:rPr lang="en-US" sz="2614" spc="13" dirty="0">
                <a:solidFill>
                  <a:srgbClr val="332C2C"/>
                </a:solidFill>
                <a:latin typeface="IBM Plex Sans"/>
                <a:ea typeface="IBM Plex Sans"/>
                <a:cs typeface="IBM Plex Sans"/>
                <a:sym typeface="IBM Plex Sans"/>
              </a:rPr>
              <a:t>Ratings and Voter Data: Understanding how restaurant ratings vary across different countries and price ranges</a:t>
            </a:r>
            <a:r>
              <a:rPr lang="en-US" sz="2614" spc="13" dirty="0" smtClean="0">
                <a:solidFill>
                  <a:srgbClr val="332C2C"/>
                </a:solidFill>
                <a:latin typeface="IBM Plex Sans"/>
                <a:ea typeface="IBM Plex Sans"/>
                <a:cs typeface="IBM Plex Sans"/>
                <a:sym typeface="IBM Plex Sans"/>
              </a:rPr>
              <a:t>.</a:t>
            </a:r>
          </a:p>
          <a:p>
            <a:pPr algn="l">
              <a:lnSpc>
                <a:spcPts val="3168"/>
              </a:lnSpc>
            </a:pPr>
            <a:endParaRPr lang="en-US" sz="2614" spc="13" dirty="0" smtClean="0">
              <a:solidFill>
                <a:srgbClr val="332C2C"/>
              </a:solidFill>
              <a:latin typeface="IBM Plex Sans"/>
              <a:ea typeface="IBM Plex Sans"/>
              <a:cs typeface="IBM Plex Sans"/>
              <a:sym typeface="IBM Plex Sans"/>
            </a:endParaRPr>
          </a:p>
          <a:p>
            <a:pPr algn="l">
              <a:lnSpc>
                <a:spcPts val="3168"/>
              </a:lnSpc>
            </a:pPr>
            <a:r>
              <a:rPr lang="en-US" sz="2614" spc="13" dirty="0" smtClean="0">
                <a:solidFill>
                  <a:srgbClr val="332C2C"/>
                </a:solidFill>
                <a:latin typeface="IBM Plex Sans"/>
                <a:ea typeface="IBM Plex Sans"/>
                <a:cs typeface="IBM Plex Sans"/>
                <a:sym typeface="IBM Plex Sans"/>
              </a:rPr>
              <a:t>Price </a:t>
            </a:r>
            <a:r>
              <a:rPr lang="en-US" sz="2614" spc="13" dirty="0">
                <a:solidFill>
                  <a:srgbClr val="332C2C"/>
                </a:solidFill>
                <a:latin typeface="IBM Plex Sans"/>
                <a:ea typeface="IBM Plex Sans"/>
                <a:cs typeface="IBM Plex Sans"/>
                <a:sym typeface="IBM Plex Sans"/>
              </a:rPr>
              <a:t>Range and Expenditure Patterns: Analyzing the relationship between pricing strategies and customer satisfaction. </a:t>
            </a:r>
            <a:endParaRPr lang="en-US" sz="2614" spc="13" dirty="0" smtClean="0">
              <a:solidFill>
                <a:srgbClr val="332C2C"/>
              </a:solidFill>
              <a:latin typeface="IBM Plex Sans"/>
              <a:ea typeface="IBM Plex Sans"/>
              <a:cs typeface="IBM Plex Sans"/>
              <a:sym typeface="IBM Plex Sans"/>
            </a:endParaRPr>
          </a:p>
          <a:p>
            <a:pPr algn="l">
              <a:lnSpc>
                <a:spcPts val="3168"/>
              </a:lnSpc>
            </a:pPr>
            <a:endParaRPr lang="en-US" sz="2614" spc="13" dirty="0" smtClean="0">
              <a:solidFill>
                <a:srgbClr val="332C2C"/>
              </a:solidFill>
              <a:latin typeface="IBM Plex Sans"/>
              <a:ea typeface="IBM Plex Sans"/>
              <a:cs typeface="IBM Plex Sans"/>
              <a:sym typeface="IBM Plex Sans"/>
            </a:endParaRPr>
          </a:p>
          <a:p>
            <a:pPr algn="l">
              <a:lnSpc>
                <a:spcPts val="3168"/>
              </a:lnSpc>
            </a:pPr>
            <a:r>
              <a:rPr lang="en-US" sz="2614" spc="13" dirty="0" smtClean="0">
                <a:solidFill>
                  <a:srgbClr val="332C2C"/>
                </a:solidFill>
                <a:latin typeface="IBM Plex Sans"/>
                <a:ea typeface="IBM Plex Sans"/>
                <a:cs typeface="IBM Plex Sans"/>
                <a:sym typeface="IBM Plex Sans"/>
              </a:rPr>
              <a:t>Service </a:t>
            </a:r>
            <a:r>
              <a:rPr lang="en-US" sz="2614" spc="13" dirty="0">
                <a:solidFill>
                  <a:srgbClr val="332C2C"/>
                </a:solidFill>
                <a:latin typeface="IBM Plex Sans"/>
                <a:ea typeface="IBM Plex Sans"/>
                <a:cs typeface="IBM Plex Sans"/>
                <a:sym typeface="IBM Plex Sans"/>
              </a:rPr>
              <a:t>Availability (Online Delivery and Table Booking): Evaluating how these services impact restaurant ratings and customer preferences</a:t>
            </a:r>
            <a:r>
              <a:rPr lang="en-US" sz="2614" spc="13" dirty="0" smtClean="0">
                <a:solidFill>
                  <a:srgbClr val="332C2C"/>
                </a:solidFill>
                <a:latin typeface="IBM Plex Sans"/>
                <a:ea typeface="IBM Plex Sans"/>
                <a:cs typeface="IBM Plex Sans"/>
                <a:sym typeface="IBM Plex Sans"/>
              </a:rPr>
              <a:t>. These </a:t>
            </a:r>
            <a:r>
              <a:rPr lang="en-US" sz="2614" spc="13" dirty="0">
                <a:solidFill>
                  <a:srgbClr val="332C2C"/>
                </a:solidFill>
                <a:latin typeface="IBM Plex Sans"/>
                <a:ea typeface="IBM Plex Sans"/>
                <a:cs typeface="IBM Plex Sans"/>
                <a:sym typeface="IBM Plex Sans"/>
              </a:rPr>
              <a:t>insights help provide a clear picture of the current restaurant landscape and inform recommendations for new restaurant openings and strategic initiatives.</a:t>
            </a:r>
          </a:p>
        </p:txBody>
      </p:sp>
      <p:sp>
        <p:nvSpPr>
          <p:cNvPr id="15" name="TextBox 15"/>
          <p:cNvSpPr txBox="1"/>
          <p:nvPr/>
        </p:nvSpPr>
        <p:spPr>
          <a:xfrm>
            <a:off x="640894" y="941369"/>
            <a:ext cx="8183909" cy="1072810"/>
          </a:xfrm>
          <a:prstGeom prst="rect">
            <a:avLst/>
          </a:prstGeom>
        </p:spPr>
        <p:txBody>
          <a:bodyPr lIns="0" tIns="0" rIns="0" bIns="0" rtlCol="0" anchor="t">
            <a:spAutoFit/>
          </a:bodyPr>
          <a:lstStyle/>
          <a:p>
            <a:pPr algn="l">
              <a:lnSpc>
                <a:spcPts val="8627"/>
              </a:lnSpc>
            </a:pPr>
            <a:r>
              <a:rPr lang="en-US" sz="6162" b="1" dirty="0">
                <a:solidFill>
                  <a:srgbClr val="000000"/>
                </a:solidFill>
                <a:latin typeface="Quicksand Bold"/>
                <a:ea typeface="Quicksand Bold"/>
                <a:cs typeface="Quicksand Bold"/>
                <a:sym typeface="Quicksand Bold"/>
              </a:rPr>
              <a:t>Key Metrics Analyzed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7636"/>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dirty="0"/>
          </a:p>
        </p:txBody>
      </p:sp>
      <p:sp>
        <p:nvSpPr>
          <p:cNvPr id="3" name="Freeform 3"/>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4"/>
            <a:stretch>
              <a:fillRect/>
            </a:stretch>
          </a:blipFill>
        </p:spPr>
      </p:sp>
      <p:grpSp>
        <p:nvGrpSpPr>
          <p:cNvPr id="4" name="Group 4"/>
          <p:cNvGrpSpPr>
            <a:grpSpLocks noChangeAspect="1"/>
          </p:cNvGrpSpPr>
          <p:nvPr/>
        </p:nvGrpSpPr>
        <p:grpSpPr>
          <a:xfrm>
            <a:off x="564537" y="4644314"/>
            <a:ext cx="95250" cy="95250"/>
            <a:chOff x="0" y="0"/>
            <a:chExt cx="95250" cy="95250"/>
          </a:xfrm>
        </p:grpSpPr>
        <p:sp>
          <p:nvSpPr>
            <p:cNvPr id="5" name="Freeform 5"/>
            <p:cNvSpPr/>
            <p:nvPr/>
          </p:nvSpPr>
          <p:spPr>
            <a:xfrm>
              <a:off x="0" y="0"/>
              <a:ext cx="95377" cy="95250"/>
            </a:xfrm>
            <a:custGeom>
              <a:avLst/>
              <a:gdLst/>
              <a:ahLst/>
              <a:cxnLst/>
              <a:rect l="l" t="t" r="r" b="b"/>
              <a:pathLst>
                <a:path w="95377" h="95250">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250"/>
                    <a:pt x="47498" y="95250"/>
                  </a:cubicBezTo>
                  <a:cubicBezTo>
                    <a:pt x="41148" y="95250"/>
                    <a:pt x="35052" y="94107"/>
                    <a:pt x="29210" y="91694"/>
                  </a:cubicBezTo>
                  <a:cubicBezTo>
                    <a:pt x="23368" y="89281"/>
                    <a:pt x="18288" y="85852"/>
                    <a:pt x="13716" y="81407"/>
                  </a:cubicBezTo>
                  <a:cubicBezTo>
                    <a:pt x="9144" y="76962"/>
                    <a:pt x="6096" y="71755"/>
                    <a:pt x="3683" y="65913"/>
                  </a:cubicBezTo>
                  <a:cubicBezTo>
                    <a:pt x="1270" y="60071"/>
                    <a:pt x="0" y="53975"/>
                    <a:pt x="0" y="47625"/>
                  </a:cubicBezTo>
                  <a:cubicBezTo>
                    <a:pt x="0" y="41275"/>
                    <a:pt x="1143" y="35179"/>
                    <a:pt x="3683" y="29464"/>
                  </a:cubicBezTo>
                  <a:cubicBezTo>
                    <a:pt x="6223" y="23749"/>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625"/>
                  </a:cubicBezTo>
                </a:path>
              </a:pathLst>
            </a:custGeom>
            <a:solidFill>
              <a:srgbClr val="000000"/>
            </a:solidFill>
          </p:spPr>
        </p:sp>
      </p:grpSp>
      <p:grpSp>
        <p:nvGrpSpPr>
          <p:cNvPr id="6" name="Group 6"/>
          <p:cNvGrpSpPr>
            <a:grpSpLocks noChangeAspect="1"/>
          </p:cNvGrpSpPr>
          <p:nvPr/>
        </p:nvGrpSpPr>
        <p:grpSpPr>
          <a:xfrm>
            <a:off x="564537" y="5015789"/>
            <a:ext cx="95250" cy="95250"/>
            <a:chOff x="0" y="0"/>
            <a:chExt cx="95250" cy="95250"/>
          </a:xfrm>
        </p:grpSpPr>
        <p:sp>
          <p:nvSpPr>
            <p:cNvPr id="7" name="Freeform 7"/>
            <p:cNvSpPr/>
            <p:nvPr/>
          </p:nvSpPr>
          <p:spPr>
            <a:xfrm>
              <a:off x="0" y="0"/>
              <a:ext cx="95377" cy="95377"/>
            </a:xfrm>
            <a:custGeom>
              <a:avLst/>
              <a:gdLst/>
              <a:ahLst/>
              <a:cxnLst/>
              <a:rect l="l" t="t" r="r" b="b"/>
              <a:pathLst>
                <a:path w="95377" h="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755"/>
                    <a:pt x="3683" y="65913"/>
                  </a:cubicBezTo>
                  <a:cubicBezTo>
                    <a:pt x="1270" y="60071"/>
                    <a:pt x="0" y="53975"/>
                    <a:pt x="0" y="47625"/>
                  </a:cubicBezTo>
                  <a:cubicBezTo>
                    <a:pt x="0" y="41275"/>
                    <a:pt x="1143" y="35179"/>
                    <a:pt x="3683" y="29464"/>
                  </a:cubicBezTo>
                  <a:cubicBezTo>
                    <a:pt x="6223" y="23749"/>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625"/>
                  </a:cubicBezTo>
                </a:path>
              </a:pathLst>
            </a:custGeom>
            <a:solidFill>
              <a:srgbClr val="000000"/>
            </a:solidFill>
          </p:spPr>
        </p:sp>
      </p:grpSp>
      <p:grpSp>
        <p:nvGrpSpPr>
          <p:cNvPr id="8" name="Group 8"/>
          <p:cNvGrpSpPr>
            <a:grpSpLocks noChangeAspect="1"/>
          </p:cNvGrpSpPr>
          <p:nvPr/>
        </p:nvGrpSpPr>
        <p:grpSpPr>
          <a:xfrm>
            <a:off x="564537" y="6130214"/>
            <a:ext cx="95250" cy="95250"/>
            <a:chOff x="0" y="0"/>
            <a:chExt cx="95250" cy="95250"/>
          </a:xfrm>
        </p:grpSpPr>
        <p:sp>
          <p:nvSpPr>
            <p:cNvPr id="9" name="Freeform 9"/>
            <p:cNvSpPr/>
            <p:nvPr/>
          </p:nvSpPr>
          <p:spPr>
            <a:xfrm>
              <a:off x="0" y="0"/>
              <a:ext cx="95377" cy="95377"/>
            </a:xfrm>
            <a:custGeom>
              <a:avLst/>
              <a:gdLst/>
              <a:ahLst/>
              <a:cxnLst/>
              <a:rect l="l" t="t" r="r" b="b"/>
              <a:pathLst>
                <a:path w="95377" h="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143" y="35179"/>
                    <a:pt x="3683" y="29337"/>
                  </a:cubicBezTo>
                  <a:cubicBezTo>
                    <a:pt x="6223"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path>
              </a:pathLst>
            </a:custGeom>
            <a:solidFill>
              <a:srgbClr val="000000"/>
            </a:solidFill>
          </p:spPr>
        </p:sp>
      </p:grpSp>
      <p:grpSp>
        <p:nvGrpSpPr>
          <p:cNvPr id="10" name="Group 10"/>
          <p:cNvGrpSpPr>
            <a:grpSpLocks noChangeAspect="1"/>
          </p:cNvGrpSpPr>
          <p:nvPr/>
        </p:nvGrpSpPr>
        <p:grpSpPr>
          <a:xfrm>
            <a:off x="564537" y="6501689"/>
            <a:ext cx="95250" cy="95250"/>
            <a:chOff x="0" y="0"/>
            <a:chExt cx="95250" cy="95250"/>
          </a:xfrm>
        </p:grpSpPr>
        <p:sp>
          <p:nvSpPr>
            <p:cNvPr id="11" name="Freeform 11"/>
            <p:cNvSpPr/>
            <p:nvPr/>
          </p:nvSpPr>
          <p:spPr>
            <a:xfrm>
              <a:off x="0" y="0"/>
              <a:ext cx="95377" cy="95377"/>
            </a:xfrm>
            <a:custGeom>
              <a:avLst/>
              <a:gdLst/>
              <a:ahLst/>
              <a:cxnLst/>
              <a:rect l="l" t="t" r="r" b="b"/>
              <a:pathLst>
                <a:path w="95377" h="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143" y="35179"/>
                    <a:pt x="3683" y="29337"/>
                  </a:cubicBezTo>
                  <a:cubicBezTo>
                    <a:pt x="6223"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path>
              </a:pathLst>
            </a:custGeom>
            <a:solidFill>
              <a:srgbClr val="000000"/>
            </a:solidFill>
          </p:spPr>
        </p:sp>
      </p:grpSp>
      <p:grpSp>
        <p:nvGrpSpPr>
          <p:cNvPr id="12" name="Group 12"/>
          <p:cNvGrpSpPr>
            <a:grpSpLocks noChangeAspect="1"/>
          </p:cNvGrpSpPr>
          <p:nvPr/>
        </p:nvGrpSpPr>
        <p:grpSpPr>
          <a:xfrm>
            <a:off x="564537" y="6873164"/>
            <a:ext cx="95250" cy="95250"/>
            <a:chOff x="0" y="0"/>
            <a:chExt cx="95250" cy="95250"/>
          </a:xfrm>
        </p:grpSpPr>
        <p:sp>
          <p:nvSpPr>
            <p:cNvPr id="13" name="Freeform 13"/>
            <p:cNvSpPr/>
            <p:nvPr/>
          </p:nvSpPr>
          <p:spPr>
            <a:xfrm>
              <a:off x="0" y="0"/>
              <a:ext cx="95377" cy="95377"/>
            </a:xfrm>
            <a:custGeom>
              <a:avLst/>
              <a:gdLst/>
              <a:ahLst/>
              <a:cxnLst/>
              <a:rect l="l" t="t" r="r" b="b"/>
              <a:pathLst>
                <a:path w="95377" h="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143" y="35179"/>
                    <a:pt x="3683" y="29337"/>
                  </a:cubicBezTo>
                  <a:cubicBezTo>
                    <a:pt x="6223"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path>
              </a:pathLst>
            </a:custGeom>
            <a:solidFill>
              <a:srgbClr val="000000"/>
            </a:solidFill>
          </p:spPr>
        </p:sp>
      </p:grpSp>
      <p:grpSp>
        <p:nvGrpSpPr>
          <p:cNvPr id="14" name="Group 14"/>
          <p:cNvGrpSpPr>
            <a:grpSpLocks noChangeAspect="1"/>
          </p:cNvGrpSpPr>
          <p:nvPr/>
        </p:nvGrpSpPr>
        <p:grpSpPr>
          <a:xfrm>
            <a:off x="564537" y="7987589"/>
            <a:ext cx="95250" cy="95250"/>
            <a:chOff x="0" y="0"/>
            <a:chExt cx="95250" cy="95250"/>
          </a:xfrm>
        </p:grpSpPr>
        <p:sp>
          <p:nvSpPr>
            <p:cNvPr id="15" name="Freeform 15"/>
            <p:cNvSpPr/>
            <p:nvPr/>
          </p:nvSpPr>
          <p:spPr>
            <a:xfrm>
              <a:off x="0" y="0"/>
              <a:ext cx="95377" cy="95377"/>
            </a:xfrm>
            <a:custGeom>
              <a:avLst/>
              <a:gdLst/>
              <a:ahLst/>
              <a:cxnLst/>
              <a:rect l="l" t="t" r="r" b="b"/>
              <a:pathLst>
                <a:path w="95377" h="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755"/>
                    <a:pt x="3683" y="65913"/>
                  </a:cubicBezTo>
                  <a:cubicBezTo>
                    <a:pt x="1270" y="60071"/>
                    <a:pt x="0" y="53975"/>
                    <a:pt x="0" y="47625"/>
                  </a:cubicBezTo>
                  <a:cubicBezTo>
                    <a:pt x="0" y="41275"/>
                    <a:pt x="1143" y="35179"/>
                    <a:pt x="3683" y="29464"/>
                  </a:cubicBezTo>
                  <a:cubicBezTo>
                    <a:pt x="6223" y="23749"/>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625"/>
                  </a:cubicBezTo>
                </a:path>
              </a:pathLst>
            </a:custGeom>
            <a:solidFill>
              <a:srgbClr val="000000"/>
            </a:solidFill>
          </p:spPr>
        </p:sp>
      </p:grpSp>
      <p:grpSp>
        <p:nvGrpSpPr>
          <p:cNvPr id="16" name="Group 16"/>
          <p:cNvGrpSpPr>
            <a:grpSpLocks noChangeAspect="1"/>
          </p:cNvGrpSpPr>
          <p:nvPr/>
        </p:nvGrpSpPr>
        <p:grpSpPr>
          <a:xfrm>
            <a:off x="564537" y="8359064"/>
            <a:ext cx="95250" cy="95250"/>
            <a:chOff x="0" y="0"/>
            <a:chExt cx="95250" cy="95250"/>
          </a:xfrm>
        </p:grpSpPr>
        <p:sp>
          <p:nvSpPr>
            <p:cNvPr id="17" name="Freeform 17"/>
            <p:cNvSpPr/>
            <p:nvPr/>
          </p:nvSpPr>
          <p:spPr>
            <a:xfrm>
              <a:off x="0" y="0"/>
              <a:ext cx="95377" cy="95377"/>
            </a:xfrm>
            <a:custGeom>
              <a:avLst/>
              <a:gdLst/>
              <a:ahLst/>
              <a:cxnLst/>
              <a:rect l="l" t="t" r="r" b="b"/>
              <a:pathLst>
                <a:path w="95377" h="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755"/>
                    <a:pt x="3683" y="65913"/>
                  </a:cubicBezTo>
                  <a:cubicBezTo>
                    <a:pt x="1270" y="60071"/>
                    <a:pt x="0" y="53975"/>
                    <a:pt x="0" y="47625"/>
                  </a:cubicBezTo>
                  <a:cubicBezTo>
                    <a:pt x="0" y="41275"/>
                    <a:pt x="1143" y="35179"/>
                    <a:pt x="3683" y="29464"/>
                  </a:cubicBezTo>
                  <a:cubicBezTo>
                    <a:pt x="6223" y="23749"/>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625"/>
                  </a:cubicBezTo>
                </a:path>
              </a:pathLst>
            </a:custGeom>
            <a:solidFill>
              <a:srgbClr val="000000"/>
            </a:solidFill>
          </p:spPr>
        </p:sp>
      </p:grpSp>
      <p:grpSp>
        <p:nvGrpSpPr>
          <p:cNvPr id="18" name="Group 18"/>
          <p:cNvGrpSpPr>
            <a:grpSpLocks noChangeAspect="1"/>
          </p:cNvGrpSpPr>
          <p:nvPr/>
        </p:nvGrpSpPr>
        <p:grpSpPr>
          <a:xfrm>
            <a:off x="564537" y="8730539"/>
            <a:ext cx="95250" cy="95250"/>
            <a:chOff x="0" y="0"/>
            <a:chExt cx="95250" cy="95250"/>
          </a:xfrm>
        </p:grpSpPr>
        <p:sp>
          <p:nvSpPr>
            <p:cNvPr id="19" name="Freeform 19"/>
            <p:cNvSpPr/>
            <p:nvPr/>
          </p:nvSpPr>
          <p:spPr>
            <a:xfrm>
              <a:off x="0" y="0"/>
              <a:ext cx="95377" cy="95250"/>
            </a:xfrm>
            <a:custGeom>
              <a:avLst/>
              <a:gdLst/>
              <a:ahLst/>
              <a:cxnLst/>
              <a:rect l="l" t="t" r="r" b="b"/>
              <a:pathLst>
                <a:path w="95377" h="95250">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250"/>
                    <a:pt x="47498" y="95250"/>
                  </a:cubicBezTo>
                  <a:cubicBezTo>
                    <a:pt x="41148" y="95250"/>
                    <a:pt x="35052" y="94107"/>
                    <a:pt x="29210" y="91694"/>
                  </a:cubicBezTo>
                  <a:cubicBezTo>
                    <a:pt x="23368" y="89281"/>
                    <a:pt x="18288" y="85852"/>
                    <a:pt x="13716" y="81407"/>
                  </a:cubicBezTo>
                  <a:cubicBezTo>
                    <a:pt x="9144" y="76962"/>
                    <a:pt x="6096" y="71755"/>
                    <a:pt x="3683" y="65913"/>
                  </a:cubicBezTo>
                  <a:cubicBezTo>
                    <a:pt x="1270" y="60071"/>
                    <a:pt x="0" y="53975"/>
                    <a:pt x="0" y="47625"/>
                  </a:cubicBezTo>
                  <a:cubicBezTo>
                    <a:pt x="0" y="41275"/>
                    <a:pt x="1143" y="35306"/>
                    <a:pt x="3683" y="29464"/>
                  </a:cubicBezTo>
                  <a:cubicBezTo>
                    <a:pt x="6223" y="23622"/>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625"/>
                  </a:cubicBezTo>
                </a:path>
              </a:pathLst>
            </a:custGeom>
            <a:solidFill>
              <a:srgbClr val="000000"/>
            </a:solidFill>
          </p:spPr>
        </p:sp>
      </p:grpSp>
      <p:grpSp>
        <p:nvGrpSpPr>
          <p:cNvPr id="20" name="Group 20"/>
          <p:cNvGrpSpPr>
            <a:grpSpLocks noChangeAspect="1"/>
          </p:cNvGrpSpPr>
          <p:nvPr/>
        </p:nvGrpSpPr>
        <p:grpSpPr>
          <a:xfrm>
            <a:off x="669312" y="2786939"/>
            <a:ext cx="95250" cy="95250"/>
            <a:chOff x="0" y="0"/>
            <a:chExt cx="95250" cy="95250"/>
          </a:xfrm>
        </p:grpSpPr>
        <p:sp>
          <p:nvSpPr>
            <p:cNvPr id="21" name="Freeform 21"/>
            <p:cNvSpPr/>
            <p:nvPr/>
          </p:nvSpPr>
          <p:spPr>
            <a:xfrm>
              <a:off x="0" y="0"/>
              <a:ext cx="95377" cy="95250"/>
            </a:xfrm>
            <a:custGeom>
              <a:avLst/>
              <a:gdLst/>
              <a:ahLst/>
              <a:cxnLst/>
              <a:rect l="l" t="t" r="r" b="b"/>
              <a:pathLst>
                <a:path w="95377" h="95250">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250"/>
                    <a:pt x="47498" y="95250"/>
                  </a:cubicBezTo>
                  <a:cubicBezTo>
                    <a:pt x="41148" y="95250"/>
                    <a:pt x="35052" y="94107"/>
                    <a:pt x="29210" y="91694"/>
                  </a:cubicBezTo>
                  <a:cubicBezTo>
                    <a:pt x="23368" y="89281"/>
                    <a:pt x="18288" y="85852"/>
                    <a:pt x="13716" y="81407"/>
                  </a:cubicBezTo>
                  <a:cubicBezTo>
                    <a:pt x="9144" y="76962"/>
                    <a:pt x="6096" y="71755"/>
                    <a:pt x="3683" y="65913"/>
                  </a:cubicBezTo>
                  <a:cubicBezTo>
                    <a:pt x="1270" y="60071"/>
                    <a:pt x="0" y="53975"/>
                    <a:pt x="0" y="47625"/>
                  </a:cubicBezTo>
                  <a:cubicBezTo>
                    <a:pt x="0" y="41275"/>
                    <a:pt x="1143" y="35306"/>
                    <a:pt x="3683" y="29464"/>
                  </a:cubicBezTo>
                  <a:cubicBezTo>
                    <a:pt x="6223" y="23622"/>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625"/>
                  </a:cubicBezTo>
                </a:path>
              </a:pathLst>
            </a:custGeom>
            <a:solidFill>
              <a:srgbClr val="000000"/>
            </a:solidFill>
          </p:spPr>
        </p:sp>
      </p:grpSp>
      <p:grpSp>
        <p:nvGrpSpPr>
          <p:cNvPr id="22" name="Group 22"/>
          <p:cNvGrpSpPr>
            <a:grpSpLocks noChangeAspect="1"/>
          </p:cNvGrpSpPr>
          <p:nvPr/>
        </p:nvGrpSpPr>
        <p:grpSpPr>
          <a:xfrm>
            <a:off x="669312" y="3158414"/>
            <a:ext cx="95250" cy="95250"/>
            <a:chOff x="0" y="0"/>
            <a:chExt cx="95250" cy="95250"/>
          </a:xfrm>
        </p:grpSpPr>
        <p:sp>
          <p:nvSpPr>
            <p:cNvPr id="23" name="Freeform 23"/>
            <p:cNvSpPr/>
            <p:nvPr/>
          </p:nvSpPr>
          <p:spPr>
            <a:xfrm>
              <a:off x="0" y="0"/>
              <a:ext cx="95377" cy="95250"/>
            </a:xfrm>
            <a:custGeom>
              <a:avLst/>
              <a:gdLst/>
              <a:ahLst/>
              <a:cxnLst/>
              <a:rect l="l" t="t" r="r" b="b"/>
              <a:pathLst>
                <a:path w="95377" h="95250">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250"/>
                    <a:pt x="47498" y="95250"/>
                  </a:cubicBezTo>
                  <a:cubicBezTo>
                    <a:pt x="41148" y="95250"/>
                    <a:pt x="35052" y="94107"/>
                    <a:pt x="29210" y="91694"/>
                  </a:cubicBezTo>
                  <a:cubicBezTo>
                    <a:pt x="23368" y="89281"/>
                    <a:pt x="18288" y="85852"/>
                    <a:pt x="13716" y="81407"/>
                  </a:cubicBezTo>
                  <a:cubicBezTo>
                    <a:pt x="9144" y="76962"/>
                    <a:pt x="6096" y="71755"/>
                    <a:pt x="3683" y="65913"/>
                  </a:cubicBezTo>
                  <a:cubicBezTo>
                    <a:pt x="1270" y="60071"/>
                    <a:pt x="0" y="53975"/>
                    <a:pt x="0" y="47625"/>
                  </a:cubicBezTo>
                  <a:cubicBezTo>
                    <a:pt x="0" y="41275"/>
                    <a:pt x="1143" y="35306"/>
                    <a:pt x="3683" y="29464"/>
                  </a:cubicBezTo>
                  <a:cubicBezTo>
                    <a:pt x="6223" y="23622"/>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625"/>
                  </a:cubicBezTo>
                </a:path>
              </a:pathLst>
            </a:custGeom>
            <a:solidFill>
              <a:srgbClr val="000000"/>
            </a:solidFill>
          </p:spPr>
        </p:sp>
      </p:grpSp>
      <p:grpSp>
        <p:nvGrpSpPr>
          <p:cNvPr id="24" name="Group 24"/>
          <p:cNvGrpSpPr>
            <a:grpSpLocks noChangeAspect="1"/>
          </p:cNvGrpSpPr>
          <p:nvPr/>
        </p:nvGrpSpPr>
        <p:grpSpPr>
          <a:xfrm>
            <a:off x="669312" y="3529889"/>
            <a:ext cx="95250" cy="95250"/>
            <a:chOff x="0" y="0"/>
            <a:chExt cx="95250" cy="95250"/>
          </a:xfrm>
        </p:grpSpPr>
        <p:sp>
          <p:nvSpPr>
            <p:cNvPr id="25" name="Freeform 25"/>
            <p:cNvSpPr/>
            <p:nvPr/>
          </p:nvSpPr>
          <p:spPr>
            <a:xfrm>
              <a:off x="0" y="0"/>
              <a:ext cx="95377" cy="95250"/>
            </a:xfrm>
            <a:custGeom>
              <a:avLst/>
              <a:gdLst/>
              <a:ahLst/>
              <a:cxnLst/>
              <a:rect l="l" t="t" r="r" b="b"/>
              <a:pathLst>
                <a:path w="95377" h="95250">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250"/>
                    <a:pt x="47498" y="95250"/>
                  </a:cubicBezTo>
                  <a:cubicBezTo>
                    <a:pt x="41148" y="95250"/>
                    <a:pt x="35052" y="94107"/>
                    <a:pt x="29210" y="91694"/>
                  </a:cubicBezTo>
                  <a:cubicBezTo>
                    <a:pt x="23368" y="89281"/>
                    <a:pt x="18288" y="85852"/>
                    <a:pt x="13716" y="81407"/>
                  </a:cubicBezTo>
                  <a:cubicBezTo>
                    <a:pt x="9144" y="76962"/>
                    <a:pt x="6096" y="71755"/>
                    <a:pt x="3683" y="65913"/>
                  </a:cubicBezTo>
                  <a:cubicBezTo>
                    <a:pt x="1270" y="60071"/>
                    <a:pt x="0" y="53975"/>
                    <a:pt x="0" y="47625"/>
                  </a:cubicBezTo>
                  <a:cubicBezTo>
                    <a:pt x="0" y="41275"/>
                    <a:pt x="1143" y="35306"/>
                    <a:pt x="3683" y="29464"/>
                  </a:cubicBezTo>
                  <a:cubicBezTo>
                    <a:pt x="6223" y="23622"/>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625"/>
                  </a:cubicBezTo>
                </a:path>
              </a:pathLst>
            </a:custGeom>
            <a:solidFill>
              <a:srgbClr val="000000"/>
            </a:solidFill>
          </p:spPr>
        </p:sp>
      </p:grpSp>
      <p:sp>
        <p:nvSpPr>
          <p:cNvPr id="26" name="Freeform 26"/>
          <p:cNvSpPr/>
          <p:nvPr/>
        </p:nvSpPr>
        <p:spPr>
          <a:xfrm>
            <a:off x="11236262" y="617363"/>
            <a:ext cx="7051738" cy="9144000"/>
          </a:xfrm>
          <a:custGeom>
            <a:avLst/>
            <a:gdLst/>
            <a:ahLst/>
            <a:cxnLst/>
            <a:rect l="l" t="t" r="r" b="b"/>
            <a:pathLst>
              <a:path w="7051738" h="9144000">
                <a:moveTo>
                  <a:pt x="0" y="0"/>
                </a:moveTo>
                <a:lnTo>
                  <a:pt x="7051738" y="0"/>
                </a:lnTo>
                <a:lnTo>
                  <a:pt x="7051738" y="9144000"/>
                </a:lnTo>
                <a:lnTo>
                  <a:pt x="0" y="9144000"/>
                </a:lnTo>
                <a:lnTo>
                  <a:pt x="0" y="0"/>
                </a:lnTo>
                <a:close/>
              </a:path>
            </a:pathLst>
          </a:custGeom>
          <a:blipFill>
            <a:blip r:embed="rId5"/>
            <a:stretch>
              <a:fillRect l="-4457" r="-25212"/>
            </a:stretch>
          </a:blipFill>
        </p:spPr>
      </p:sp>
      <p:sp>
        <p:nvSpPr>
          <p:cNvPr id="27" name="TextBox 27"/>
          <p:cNvSpPr txBox="1"/>
          <p:nvPr/>
        </p:nvSpPr>
        <p:spPr>
          <a:xfrm>
            <a:off x="409908" y="521284"/>
            <a:ext cx="9550441" cy="1051570"/>
          </a:xfrm>
          <a:prstGeom prst="rect">
            <a:avLst/>
          </a:prstGeom>
        </p:spPr>
        <p:txBody>
          <a:bodyPr lIns="0" tIns="0" rIns="0" bIns="0" rtlCol="0" anchor="t">
            <a:spAutoFit/>
          </a:bodyPr>
          <a:lstStyle/>
          <a:p>
            <a:pPr algn="l">
              <a:lnSpc>
                <a:spcPts val="5303"/>
              </a:lnSpc>
            </a:pPr>
            <a:r>
              <a:rPr lang="en-US" sz="3788" b="1" i="1" spc="18" dirty="0">
                <a:solidFill>
                  <a:srgbClr val="000000"/>
                </a:solidFill>
                <a:latin typeface="IBM Plex Sans Bold Italics"/>
                <a:ea typeface="IBM Plex Sans Bold Italics"/>
                <a:cs typeface="IBM Plex Sans Bold Italics"/>
                <a:sym typeface="IBM Plex Sans Bold Italics"/>
              </a:rPr>
              <a:t>Methodology </a:t>
            </a:r>
          </a:p>
          <a:p>
            <a:pPr algn="l">
              <a:lnSpc>
                <a:spcPts val="2924"/>
              </a:lnSpc>
            </a:pPr>
            <a:r>
              <a:rPr lang="en-US" sz="2424" spc="12" dirty="0">
                <a:solidFill>
                  <a:srgbClr val="000000"/>
                </a:solidFill>
                <a:latin typeface="IBM Plex Sans"/>
                <a:ea typeface="IBM Plex Sans"/>
                <a:cs typeface="IBM Plex Sans"/>
                <a:sym typeface="IBM Plex Sans"/>
              </a:rPr>
              <a:t>The following steps and Excel functions were used in the analysis: </a:t>
            </a:r>
          </a:p>
        </p:txBody>
      </p:sp>
      <p:sp>
        <p:nvSpPr>
          <p:cNvPr id="28" name="TextBox 28"/>
          <p:cNvSpPr txBox="1"/>
          <p:nvPr/>
        </p:nvSpPr>
        <p:spPr>
          <a:xfrm>
            <a:off x="440712" y="9270987"/>
            <a:ext cx="87944" cy="417157"/>
          </a:xfrm>
          <a:prstGeom prst="rect">
            <a:avLst/>
          </a:prstGeom>
        </p:spPr>
        <p:txBody>
          <a:bodyPr lIns="0" tIns="0" rIns="0" bIns="0" rtlCol="0" anchor="t">
            <a:spAutoFit/>
          </a:bodyPr>
          <a:lstStyle/>
          <a:p>
            <a:pPr algn="l">
              <a:lnSpc>
                <a:spcPts val="3394"/>
              </a:lnSpc>
            </a:pPr>
            <a:r>
              <a:rPr lang="en-US" sz="2424" spc="12">
                <a:solidFill>
                  <a:srgbClr val="000000"/>
                </a:solidFill>
                <a:latin typeface="IBM Plex Sans"/>
                <a:ea typeface="IBM Plex Sans"/>
                <a:cs typeface="IBM Plex Sans"/>
                <a:sym typeface="IBM Plex Sans"/>
              </a:rPr>
              <a:t> </a:t>
            </a:r>
          </a:p>
        </p:txBody>
      </p:sp>
      <p:sp>
        <p:nvSpPr>
          <p:cNvPr id="29" name="TextBox 29"/>
          <p:cNvSpPr txBox="1"/>
          <p:nvPr/>
        </p:nvSpPr>
        <p:spPr>
          <a:xfrm>
            <a:off x="951085" y="2269002"/>
            <a:ext cx="8614153" cy="1487587"/>
          </a:xfrm>
          <a:prstGeom prst="rect">
            <a:avLst/>
          </a:prstGeom>
        </p:spPr>
        <p:txBody>
          <a:bodyPr lIns="0" tIns="0" rIns="0" bIns="0" rtlCol="0" anchor="t">
            <a:spAutoFit/>
          </a:bodyPr>
          <a:lstStyle/>
          <a:p>
            <a:pPr>
              <a:lnSpc>
                <a:spcPts val="2924"/>
              </a:lnSpc>
            </a:pPr>
            <a:r>
              <a:rPr lang="en-US" sz="2400" b="1" spc="12" dirty="0" smtClean="0">
                <a:solidFill>
                  <a:srgbClr val="000000"/>
                </a:solidFill>
                <a:latin typeface="IBM Plex Sans Bold"/>
                <a:ea typeface="IBM Plex Sans Bold"/>
                <a:cs typeface="IBM Plex Sans Bold"/>
                <a:sym typeface="IBM Plex Sans Bold"/>
              </a:rPr>
              <a:t>1</a:t>
            </a:r>
            <a:r>
              <a:rPr lang="en-US" sz="2400" b="1" spc="12" dirty="0">
                <a:solidFill>
                  <a:srgbClr val="000000"/>
                </a:solidFill>
                <a:latin typeface="IBM Plex Sans Bold"/>
                <a:ea typeface="IBM Plex Sans Bold"/>
                <a:cs typeface="IBM Plex Sans Bold"/>
                <a:sym typeface="IBM Plex Sans Bold"/>
              </a:rPr>
              <a:t>. Data Cleaning - </a:t>
            </a:r>
            <a:endParaRPr lang="en-US" sz="2424" spc="12" dirty="0" smtClean="0">
              <a:solidFill>
                <a:srgbClr val="000000"/>
              </a:solidFill>
              <a:latin typeface="IBM Plex Sans"/>
              <a:ea typeface="IBM Plex Sans"/>
              <a:cs typeface="IBM Plex Sans"/>
              <a:sym typeface="IBM Plex Sans"/>
            </a:endParaRPr>
          </a:p>
          <a:p>
            <a:pPr algn="l">
              <a:lnSpc>
                <a:spcPts val="2924"/>
              </a:lnSpc>
            </a:pPr>
            <a:r>
              <a:rPr lang="en-US" sz="2424" spc="12" dirty="0" smtClean="0">
                <a:solidFill>
                  <a:srgbClr val="000000"/>
                </a:solidFill>
                <a:latin typeface="IBM Plex Sans"/>
                <a:ea typeface="IBM Plex Sans"/>
                <a:cs typeface="IBM Plex Sans"/>
                <a:sym typeface="IBM Plex Sans"/>
              </a:rPr>
              <a:t>VLOOKUP</a:t>
            </a:r>
            <a:r>
              <a:rPr lang="en-US" sz="2424" spc="12" dirty="0">
                <a:solidFill>
                  <a:srgbClr val="000000"/>
                </a:solidFill>
                <a:latin typeface="IBM Plex Sans"/>
                <a:ea typeface="IBM Plex Sans"/>
                <a:cs typeface="IBM Plex Sans"/>
                <a:sym typeface="IBM Plex Sans"/>
              </a:rPr>
              <a:t>: Filled missing country data.  IF: Corrected inconsistencies and applied conditional logic.  TRIM &amp; TEXT: Standardized data formatting. </a:t>
            </a:r>
          </a:p>
        </p:txBody>
      </p:sp>
      <p:sp>
        <p:nvSpPr>
          <p:cNvPr id="30" name="TextBox 30"/>
          <p:cNvSpPr txBox="1"/>
          <p:nvPr/>
        </p:nvSpPr>
        <p:spPr>
          <a:xfrm>
            <a:off x="3105483" y="5603853"/>
            <a:ext cx="87944" cy="379057"/>
          </a:xfrm>
          <a:prstGeom prst="rect">
            <a:avLst/>
          </a:prstGeom>
        </p:spPr>
        <p:txBody>
          <a:bodyPr lIns="0" tIns="0" rIns="0" bIns="0" rtlCol="0" anchor="t">
            <a:spAutoFit/>
          </a:bodyPr>
          <a:lstStyle/>
          <a:p>
            <a:pPr algn="l">
              <a:lnSpc>
                <a:spcPts val="2924"/>
              </a:lnSpc>
            </a:pPr>
            <a:r>
              <a:rPr lang="en-US" sz="2424" spc="12">
                <a:solidFill>
                  <a:srgbClr val="000000"/>
                </a:solidFill>
                <a:latin typeface="IBM Plex Sans"/>
                <a:ea typeface="IBM Plex Sans"/>
                <a:cs typeface="IBM Plex Sans"/>
                <a:sym typeface="IBM Plex Sans"/>
              </a:rPr>
              <a:t> </a:t>
            </a:r>
          </a:p>
        </p:txBody>
      </p:sp>
      <p:sp>
        <p:nvSpPr>
          <p:cNvPr id="31" name="TextBox 31"/>
          <p:cNvSpPr txBox="1"/>
          <p:nvPr/>
        </p:nvSpPr>
        <p:spPr>
          <a:xfrm>
            <a:off x="820369" y="5975328"/>
            <a:ext cx="10152145" cy="2603277"/>
          </a:xfrm>
          <a:prstGeom prst="rect">
            <a:avLst/>
          </a:prstGeom>
        </p:spPr>
        <p:txBody>
          <a:bodyPr lIns="0" tIns="0" rIns="0" bIns="0" rtlCol="0" anchor="t">
            <a:spAutoFit/>
          </a:bodyPr>
          <a:lstStyle/>
          <a:p>
            <a:pPr algn="l">
              <a:lnSpc>
                <a:spcPts val="2924"/>
              </a:lnSpc>
            </a:pPr>
            <a:r>
              <a:rPr lang="en-US" sz="2424" spc="12" dirty="0">
                <a:solidFill>
                  <a:srgbClr val="000000"/>
                </a:solidFill>
                <a:latin typeface="IBM Plex Sans"/>
                <a:ea typeface="IBM Plex Sans"/>
                <a:cs typeface="IBM Plex Sans"/>
                <a:sym typeface="IBM Plex Sans"/>
              </a:rPr>
              <a:t>Pivot Tables: Analyzed trends in restaurant counts, ratings, and voters.  A0VERAGE &amp; COUNTIF: Calculated averages and counts by criteria.  SUMIF &amp; IF: Conditional calculations for price ranges and ratings. </a:t>
            </a:r>
            <a:endParaRPr lang="en-US" sz="2424" spc="12" dirty="0" smtClean="0">
              <a:solidFill>
                <a:srgbClr val="000000"/>
              </a:solidFill>
              <a:latin typeface="IBM Plex Sans"/>
              <a:ea typeface="IBM Plex Sans"/>
              <a:cs typeface="IBM Plex Sans"/>
              <a:sym typeface="IBM Plex Sans"/>
            </a:endParaRPr>
          </a:p>
          <a:p>
            <a:pPr algn="l">
              <a:lnSpc>
                <a:spcPts val="2924"/>
              </a:lnSpc>
            </a:pPr>
            <a:endParaRPr lang="en-US" sz="2424" spc="12" dirty="0" smtClean="0">
              <a:solidFill>
                <a:srgbClr val="000000"/>
              </a:solidFill>
              <a:latin typeface="IBM Plex Sans"/>
              <a:ea typeface="IBM Plex Sans"/>
              <a:cs typeface="IBM Plex Sans"/>
              <a:sym typeface="IBM Plex Sans"/>
            </a:endParaRPr>
          </a:p>
          <a:p>
            <a:pPr algn="l">
              <a:lnSpc>
                <a:spcPts val="2924"/>
              </a:lnSpc>
            </a:pPr>
            <a:endParaRPr lang="en-US" sz="2424" spc="12" dirty="0">
              <a:solidFill>
                <a:srgbClr val="000000"/>
              </a:solidFill>
              <a:latin typeface="IBM Plex Sans"/>
              <a:ea typeface="IBM Plex Sans"/>
              <a:cs typeface="IBM Plex Sans"/>
              <a:sym typeface="IBM Plex Sans"/>
            </a:endParaRPr>
          </a:p>
          <a:p>
            <a:pPr algn="l">
              <a:lnSpc>
                <a:spcPts val="2924"/>
              </a:lnSpc>
            </a:pPr>
            <a:endParaRPr lang="en-US" sz="2424" spc="12" dirty="0">
              <a:solidFill>
                <a:srgbClr val="000000"/>
              </a:solidFill>
              <a:latin typeface="IBM Plex Sans"/>
              <a:ea typeface="IBM Plex Sans"/>
              <a:cs typeface="IBM Plex Sans"/>
              <a:sym typeface="IBM Plex Sans"/>
            </a:endParaRPr>
          </a:p>
        </p:txBody>
      </p:sp>
      <p:sp>
        <p:nvSpPr>
          <p:cNvPr id="32" name="TextBox 32"/>
          <p:cNvSpPr txBox="1"/>
          <p:nvPr/>
        </p:nvSpPr>
        <p:spPr>
          <a:xfrm>
            <a:off x="832446" y="5501879"/>
            <a:ext cx="2718025" cy="424815"/>
          </a:xfrm>
          <a:prstGeom prst="rect">
            <a:avLst/>
          </a:prstGeom>
        </p:spPr>
        <p:txBody>
          <a:bodyPr lIns="0" tIns="0" rIns="0" bIns="0" rtlCol="0" anchor="t">
            <a:spAutoFit/>
          </a:bodyPr>
          <a:lstStyle/>
          <a:p>
            <a:pPr algn="l">
              <a:lnSpc>
                <a:spcPts val="3465"/>
              </a:lnSpc>
            </a:pPr>
            <a:r>
              <a:rPr lang="en-US" sz="2475" spc="12" dirty="0">
                <a:solidFill>
                  <a:srgbClr val="000000"/>
                </a:solidFill>
                <a:latin typeface="IBM Plex Sans"/>
                <a:ea typeface="IBM Plex Sans"/>
                <a:cs typeface="IBM Plex Sans"/>
                <a:sym typeface="IBM Plex Sans"/>
              </a:rPr>
              <a:t> </a:t>
            </a:r>
            <a:r>
              <a:rPr lang="en-US" sz="2475" b="1" spc="12" dirty="0">
                <a:solidFill>
                  <a:srgbClr val="000000"/>
                </a:solidFill>
                <a:latin typeface="IBM Plex Sans Bold"/>
                <a:ea typeface="IBM Plex Sans Bold"/>
                <a:cs typeface="IBM Plex Sans Bold"/>
                <a:sym typeface="IBM Plex Sans Bold"/>
              </a:rPr>
              <a:t>3. Data Analysis -</a:t>
            </a:r>
          </a:p>
        </p:txBody>
      </p:sp>
      <p:sp>
        <p:nvSpPr>
          <p:cNvPr id="33" name="TextBox 33"/>
          <p:cNvSpPr txBox="1"/>
          <p:nvPr/>
        </p:nvSpPr>
        <p:spPr>
          <a:xfrm>
            <a:off x="440712" y="4073881"/>
            <a:ext cx="4436088" cy="448841"/>
          </a:xfrm>
          <a:prstGeom prst="rect">
            <a:avLst/>
          </a:prstGeom>
        </p:spPr>
        <p:txBody>
          <a:bodyPr wrap="square" lIns="0" tIns="0" rIns="0" bIns="0" rtlCol="0" anchor="t">
            <a:spAutoFit/>
          </a:bodyPr>
          <a:lstStyle/>
          <a:p>
            <a:pPr algn="l">
              <a:lnSpc>
                <a:spcPts val="3465"/>
              </a:lnSpc>
            </a:pPr>
            <a:r>
              <a:rPr lang="en-US" sz="2475" spc="12" dirty="0">
                <a:solidFill>
                  <a:srgbClr val="000000"/>
                </a:solidFill>
                <a:latin typeface="IBM Plex Sans"/>
                <a:ea typeface="IBM Plex Sans"/>
                <a:cs typeface="IBM Plex Sans"/>
                <a:sym typeface="IBM Plex Sans"/>
              </a:rPr>
              <a:t> </a:t>
            </a:r>
            <a:r>
              <a:rPr lang="en-US" sz="2475" spc="12" dirty="0" smtClean="0">
                <a:solidFill>
                  <a:srgbClr val="000000"/>
                </a:solidFill>
                <a:latin typeface="IBM Plex Sans"/>
                <a:ea typeface="IBM Plex Sans"/>
                <a:cs typeface="IBM Plex Sans"/>
                <a:sym typeface="IBM Plex Sans"/>
              </a:rPr>
              <a:t>     </a:t>
            </a:r>
            <a:r>
              <a:rPr lang="en-US" sz="2475" b="1" spc="12" dirty="0" smtClean="0">
                <a:solidFill>
                  <a:srgbClr val="000000"/>
                </a:solidFill>
                <a:latin typeface="IBM Plex Sans Bold"/>
                <a:ea typeface="IBM Plex Sans Bold"/>
                <a:cs typeface="IBM Plex Sans Bold"/>
                <a:sym typeface="IBM Plex Sans Bold"/>
              </a:rPr>
              <a:t>2</a:t>
            </a:r>
            <a:r>
              <a:rPr lang="en-US" sz="2475" b="1" spc="12" dirty="0">
                <a:solidFill>
                  <a:srgbClr val="000000"/>
                </a:solidFill>
                <a:latin typeface="IBM Plex Sans Bold"/>
                <a:ea typeface="IBM Plex Sans Bold"/>
                <a:cs typeface="IBM Plex Sans Bold"/>
                <a:sym typeface="IBM Plex Sans Bold"/>
              </a:rPr>
              <a:t>. Data Enrichment - </a:t>
            </a:r>
          </a:p>
        </p:txBody>
      </p:sp>
      <p:sp>
        <p:nvSpPr>
          <p:cNvPr id="34" name="TextBox 34"/>
          <p:cNvSpPr txBox="1"/>
          <p:nvPr/>
        </p:nvSpPr>
        <p:spPr>
          <a:xfrm>
            <a:off x="832446" y="7409513"/>
            <a:ext cx="3390786" cy="424815"/>
          </a:xfrm>
          <a:prstGeom prst="rect">
            <a:avLst/>
          </a:prstGeom>
        </p:spPr>
        <p:txBody>
          <a:bodyPr lIns="0" tIns="0" rIns="0" bIns="0" rtlCol="0" anchor="t">
            <a:spAutoFit/>
          </a:bodyPr>
          <a:lstStyle/>
          <a:p>
            <a:pPr algn="l">
              <a:lnSpc>
                <a:spcPts val="3465"/>
              </a:lnSpc>
            </a:pPr>
            <a:r>
              <a:rPr lang="en-US" sz="2475" b="1" spc="12" dirty="0">
                <a:solidFill>
                  <a:srgbClr val="000000"/>
                </a:solidFill>
                <a:latin typeface="IBM Plex Sans Bold"/>
                <a:ea typeface="IBM Plex Sans Bold"/>
                <a:cs typeface="IBM Plex Sans Bold"/>
                <a:sym typeface="IBM Plex Sans Bold"/>
              </a:rPr>
              <a:t>4. Data Visualization - </a:t>
            </a:r>
          </a:p>
        </p:txBody>
      </p:sp>
      <p:sp>
        <p:nvSpPr>
          <p:cNvPr id="35" name="TextBox 35"/>
          <p:cNvSpPr txBox="1"/>
          <p:nvPr/>
        </p:nvSpPr>
        <p:spPr>
          <a:xfrm>
            <a:off x="820369" y="4492371"/>
            <a:ext cx="10295011" cy="746760"/>
          </a:xfrm>
          <a:prstGeom prst="rect">
            <a:avLst/>
          </a:prstGeom>
        </p:spPr>
        <p:txBody>
          <a:bodyPr lIns="0" tIns="0" rIns="0" bIns="0" rtlCol="0" anchor="t">
            <a:spAutoFit/>
          </a:bodyPr>
          <a:lstStyle/>
          <a:p>
            <a:pPr algn="l">
              <a:lnSpc>
                <a:spcPts val="2925"/>
              </a:lnSpc>
            </a:pPr>
            <a:r>
              <a:rPr lang="en-US" sz="2400" spc="12">
                <a:solidFill>
                  <a:srgbClr val="000000"/>
                </a:solidFill>
                <a:latin typeface="IBM Plex Sans"/>
                <a:ea typeface="IBM Plex Sans"/>
                <a:cs typeface="IBM Plex Sans"/>
                <a:sym typeface="IBM Plex Sans"/>
              </a:rPr>
              <a:t>VLOOKUP: Pulled additional data, like country names.  CONCATENATE: Combined columns, e.g., currency symbols with costs. </a:t>
            </a:r>
          </a:p>
        </p:txBody>
      </p:sp>
      <p:sp>
        <p:nvSpPr>
          <p:cNvPr id="36" name="TextBox 36"/>
          <p:cNvSpPr txBox="1"/>
          <p:nvPr/>
        </p:nvSpPr>
        <p:spPr>
          <a:xfrm>
            <a:off x="820369" y="7835646"/>
            <a:ext cx="10511399" cy="1118235"/>
          </a:xfrm>
          <a:prstGeom prst="rect">
            <a:avLst/>
          </a:prstGeom>
        </p:spPr>
        <p:txBody>
          <a:bodyPr lIns="0" tIns="0" rIns="0" bIns="0" rtlCol="0" anchor="t">
            <a:spAutoFit/>
          </a:bodyPr>
          <a:lstStyle/>
          <a:p>
            <a:pPr algn="l">
              <a:lnSpc>
                <a:spcPts val="2925"/>
              </a:lnSpc>
            </a:pPr>
            <a:r>
              <a:rPr lang="en-US" sz="2400" spc="12" dirty="0">
                <a:solidFill>
                  <a:srgbClr val="000000"/>
                </a:solidFill>
                <a:latin typeface="IBM Plex Sans"/>
                <a:ea typeface="IBM Plex Sans"/>
                <a:cs typeface="IBM Plex Sans"/>
                <a:sym typeface="IBM Plex Sans"/>
              </a:rPr>
              <a:t>Charts: Created bar, line, and pie charts to visualize trends.  Conditional Formatting: Highlighted key data points based on conditions.  Created DASHBOARD for better understanding of the analyzed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8100"/>
            <a:ext cx="18415016" cy="10413997"/>
          </a:xfrm>
          <a:custGeom>
            <a:avLst/>
            <a:gdLst/>
            <a:ahLst/>
            <a:cxnLst/>
            <a:rect l="l" t="t" r="r" b="b"/>
            <a:pathLst>
              <a:path w="18415016" h="10413997">
                <a:moveTo>
                  <a:pt x="0" y="0"/>
                </a:moveTo>
                <a:lnTo>
                  <a:pt x="18415016" y="0"/>
                </a:lnTo>
                <a:lnTo>
                  <a:pt x="18415016" y="10413997"/>
                </a:lnTo>
                <a:lnTo>
                  <a:pt x="0" y="10413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4"/>
            <a:stretch>
              <a:fillRect/>
            </a:stretch>
          </a:blipFill>
        </p:spPr>
      </p:sp>
      <p:sp>
        <p:nvSpPr>
          <p:cNvPr id="4" name="Freeform 4"/>
          <p:cNvSpPr/>
          <p:nvPr/>
        </p:nvSpPr>
        <p:spPr>
          <a:xfrm>
            <a:off x="231172" y="1914868"/>
            <a:ext cx="7353300" cy="4284316"/>
          </a:xfrm>
          <a:custGeom>
            <a:avLst/>
            <a:gdLst/>
            <a:ahLst/>
            <a:cxnLst/>
            <a:rect l="l" t="t" r="r" b="b"/>
            <a:pathLst>
              <a:path w="7353300" h="4284316">
                <a:moveTo>
                  <a:pt x="0" y="0"/>
                </a:moveTo>
                <a:lnTo>
                  <a:pt x="7353300" y="0"/>
                </a:lnTo>
                <a:lnTo>
                  <a:pt x="7353300" y="4284316"/>
                </a:lnTo>
                <a:lnTo>
                  <a:pt x="0" y="4284316"/>
                </a:lnTo>
                <a:lnTo>
                  <a:pt x="0" y="0"/>
                </a:lnTo>
                <a:close/>
              </a:path>
            </a:pathLst>
          </a:custGeom>
          <a:blipFill>
            <a:blip r:embed="rId5"/>
            <a:stretch>
              <a:fillRect t="-346" r="-129" b="-365"/>
            </a:stretch>
          </a:blipFill>
        </p:spPr>
      </p:sp>
      <p:sp>
        <p:nvSpPr>
          <p:cNvPr id="5" name="Freeform 5"/>
          <p:cNvSpPr/>
          <p:nvPr/>
        </p:nvSpPr>
        <p:spPr>
          <a:xfrm>
            <a:off x="0" y="6419345"/>
            <a:ext cx="18239737" cy="3068317"/>
          </a:xfrm>
          <a:custGeom>
            <a:avLst/>
            <a:gdLst/>
            <a:ahLst/>
            <a:cxnLst/>
            <a:rect l="l" t="t" r="r" b="b"/>
            <a:pathLst>
              <a:path w="18239737" h="3068317">
                <a:moveTo>
                  <a:pt x="0" y="0"/>
                </a:moveTo>
                <a:lnTo>
                  <a:pt x="18239737" y="0"/>
                </a:lnTo>
                <a:lnTo>
                  <a:pt x="18239737" y="3068317"/>
                </a:lnTo>
                <a:lnTo>
                  <a:pt x="0" y="3068317"/>
                </a:lnTo>
                <a:lnTo>
                  <a:pt x="0" y="0"/>
                </a:lnTo>
                <a:close/>
              </a:path>
            </a:pathLst>
          </a:custGeom>
          <a:blipFill>
            <a:blip r:embed="rId6"/>
            <a:stretch>
              <a:fillRect l="-4703" t="-160491" r="-14464" b="-182182"/>
            </a:stretch>
          </a:blipFill>
        </p:spPr>
      </p:sp>
      <p:sp>
        <p:nvSpPr>
          <p:cNvPr id="6" name="TextBox 6"/>
          <p:cNvSpPr txBox="1"/>
          <p:nvPr/>
        </p:nvSpPr>
        <p:spPr>
          <a:xfrm>
            <a:off x="3760175" y="787527"/>
            <a:ext cx="10402329" cy="737787"/>
          </a:xfrm>
          <a:prstGeom prst="rect">
            <a:avLst/>
          </a:prstGeom>
        </p:spPr>
        <p:txBody>
          <a:bodyPr lIns="0" tIns="0" rIns="0" bIns="0" rtlCol="0" anchor="t">
            <a:spAutoFit/>
          </a:bodyPr>
          <a:lstStyle/>
          <a:p>
            <a:pPr algn="l">
              <a:lnSpc>
                <a:spcPts val="5928"/>
              </a:lnSpc>
            </a:pPr>
            <a:r>
              <a:rPr lang="en-US" sz="4234" b="1" dirty="0">
                <a:solidFill>
                  <a:srgbClr val="000000"/>
                </a:solidFill>
                <a:latin typeface="Quicksand Bold"/>
                <a:ea typeface="Quicksand Bold"/>
                <a:cs typeface="Quicksand Bold"/>
                <a:sym typeface="Quicksand Bold"/>
              </a:rPr>
              <a:t>Number Of Restaurants (Country Wise)</a:t>
            </a:r>
          </a:p>
        </p:txBody>
      </p:sp>
      <p:sp>
        <p:nvSpPr>
          <p:cNvPr id="7" name="TextBox 7"/>
          <p:cNvSpPr txBox="1"/>
          <p:nvPr/>
        </p:nvSpPr>
        <p:spPr>
          <a:xfrm>
            <a:off x="7879147" y="1914868"/>
            <a:ext cx="8580054" cy="3770263"/>
          </a:xfrm>
          <a:prstGeom prst="rect">
            <a:avLst/>
          </a:prstGeom>
        </p:spPr>
        <p:txBody>
          <a:bodyPr wrap="square" lIns="0" tIns="0" rIns="0" bIns="0" rtlCol="0" anchor="t">
            <a:spAutoFit/>
          </a:bodyPr>
          <a:lstStyle/>
          <a:p>
            <a:pPr algn="l">
              <a:lnSpc>
                <a:spcPts val="4217"/>
              </a:lnSpc>
            </a:pPr>
            <a:r>
              <a:rPr lang="en-US" sz="2400" b="1" spc="17" dirty="0">
                <a:solidFill>
                  <a:srgbClr val="000000"/>
                </a:solidFill>
                <a:latin typeface="IBM Plex Sans Bold"/>
                <a:ea typeface="IBM Plex Sans Bold"/>
                <a:cs typeface="IBM Plex Sans Bold"/>
                <a:sym typeface="IBM Plex Sans Bold"/>
              </a:rPr>
              <a:t>The number of restaurants varies signiﬁcantly by country, with India and the U.S. leading due to larger markets and diverse culinary preferences. Smaller or emerging markets have fewer establishments, highlighting potential opportunities for expansion. Canada having the least number of restaurants with good rating makes it a ﬁne choice for the expansion.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88897"/>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4"/>
            <a:stretch>
              <a:fillRect/>
            </a:stretch>
          </a:blipFill>
        </p:spPr>
      </p:sp>
      <p:sp>
        <p:nvSpPr>
          <p:cNvPr id="4" name="Freeform 4"/>
          <p:cNvSpPr/>
          <p:nvPr/>
        </p:nvSpPr>
        <p:spPr>
          <a:xfrm>
            <a:off x="683685" y="1713443"/>
            <a:ext cx="7848600" cy="4653715"/>
          </a:xfrm>
          <a:custGeom>
            <a:avLst/>
            <a:gdLst/>
            <a:ahLst/>
            <a:cxnLst/>
            <a:rect l="l" t="t" r="r" b="b"/>
            <a:pathLst>
              <a:path w="7848600" h="4653715">
                <a:moveTo>
                  <a:pt x="0" y="0"/>
                </a:moveTo>
                <a:lnTo>
                  <a:pt x="7848600" y="0"/>
                </a:lnTo>
                <a:lnTo>
                  <a:pt x="7848600" y="4653715"/>
                </a:lnTo>
                <a:lnTo>
                  <a:pt x="0" y="4653715"/>
                </a:lnTo>
                <a:lnTo>
                  <a:pt x="0" y="0"/>
                </a:lnTo>
                <a:close/>
              </a:path>
            </a:pathLst>
          </a:custGeom>
          <a:blipFill>
            <a:blip r:embed="rId5"/>
            <a:stretch>
              <a:fillRect t="-757" b="-760"/>
            </a:stretch>
          </a:blipFill>
        </p:spPr>
      </p:sp>
      <p:sp>
        <p:nvSpPr>
          <p:cNvPr id="5" name="Freeform 5"/>
          <p:cNvSpPr/>
          <p:nvPr/>
        </p:nvSpPr>
        <p:spPr>
          <a:xfrm>
            <a:off x="684390" y="6592214"/>
            <a:ext cx="17011650" cy="3209925"/>
          </a:xfrm>
          <a:custGeom>
            <a:avLst/>
            <a:gdLst/>
            <a:ahLst/>
            <a:cxnLst/>
            <a:rect l="l" t="t" r="r" b="b"/>
            <a:pathLst>
              <a:path w="17011650" h="3209925">
                <a:moveTo>
                  <a:pt x="0" y="0"/>
                </a:moveTo>
                <a:lnTo>
                  <a:pt x="17011650" y="0"/>
                </a:lnTo>
                <a:lnTo>
                  <a:pt x="17011650" y="3209925"/>
                </a:lnTo>
                <a:lnTo>
                  <a:pt x="0" y="3209925"/>
                </a:lnTo>
                <a:lnTo>
                  <a:pt x="0" y="0"/>
                </a:lnTo>
                <a:close/>
              </a:path>
            </a:pathLst>
          </a:custGeom>
          <a:blipFill>
            <a:blip r:embed="rId6"/>
            <a:stretch>
              <a:fillRect t="-48878" r="-2071" b="-155276"/>
            </a:stretch>
          </a:blipFill>
        </p:spPr>
      </p:sp>
      <p:sp>
        <p:nvSpPr>
          <p:cNvPr id="6" name="TextBox 6"/>
          <p:cNvSpPr txBox="1"/>
          <p:nvPr/>
        </p:nvSpPr>
        <p:spPr>
          <a:xfrm>
            <a:off x="8779926" y="2142344"/>
            <a:ext cx="8916114" cy="3795911"/>
          </a:xfrm>
          <a:prstGeom prst="rect">
            <a:avLst/>
          </a:prstGeom>
        </p:spPr>
        <p:txBody>
          <a:bodyPr wrap="square" lIns="0" tIns="0" rIns="0" bIns="0" rtlCol="0" anchor="t">
            <a:spAutoFit/>
          </a:bodyPr>
          <a:lstStyle/>
          <a:p>
            <a:pPr algn="just">
              <a:lnSpc>
                <a:spcPts val="3690"/>
              </a:lnSpc>
            </a:pPr>
            <a:r>
              <a:rPr lang="en-US" sz="2400" b="1" spc="15" dirty="0">
                <a:solidFill>
                  <a:srgbClr val="000000"/>
                </a:solidFill>
                <a:latin typeface="IBM Plex Sans Bold"/>
                <a:ea typeface="IBM Plex Sans Bold"/>
                <a:cs typeface="IBM Plex Sans Bold"/>
                <a:sym typeface="IBM Plex Sans Bold"/>
              </a:rPr>
              <a:t>The year-wise analysis of restaurant openings, as reflected in the </a:t>
            </a:r>
            <a:r>
              <a:rPr lang="en-US" sz="2400" b="1" spc="15" dirty="0" err="1">
                <a:solidFill>
                  <a:srgbClr val="000000"/>
                </a:solidFill>
                <a:latin typeface="IBM Plex Sans Bold"/>
                <a:ea typeface="IBM Plex Sans Bold"/>
                <a:cs typeface="IBM Plex Sans Bold"/>
                <a:sym typeface="IBM Plex Sans Bold"/>
              </a:rPr>
              <a:t>Zomato</a:t>
            </a:r>
            <a:r>
              <a:rPr lang="en-US" sz="2400" b="1" spc="15" dirty="0">
                <a:solidFill>
                  <a:srgbClr val="000000"/>
                </a:solidFill>
                <a:latin typeface="IBM Plex Sans Bold"/>
                <a:ea typeface="IBM Plex Sans Bold"/>
                <a:cs typeface="IBM Plex Sans Bold"/>
                <a:sym typeface="IBM Plex Sans Bold"/>
              </a:rPr>
              <a:t> data, shows a consistent trend of growth. Each year, more establishments have been added to the platform, indicating sustained demand and the platform's expanding reach. This steady growth highlights </a:t>
            </a:r>
            <a:r>
              <a:rPr lang="en-US" sz="2400" b="1" spc="15" dirty="0" err="1">
                <a:solidFill>
                  <a:srgbClr val="000000"/>
                </a:solidFill>
                <a:latin typeface="IBM Plex Sans Bold"/>
                <a:ea typeface="IBM Plex Sans Bold"/>
                <a:cs typeface="IBM Plex Sans Bold"/>
                <a:sym typeface="IBM Plex Sans Bold"/>
              </a:rPr>
              <a:t>Zomato's</a:t>
            </a:r>
            <a:r>
              <a:rPr lang="en-US" sz="2400" b="1" spc="15" dirty="0">
                <a:solidFill>
                  <a:srgbClr val="000000"/>
                </a:solidFill>
                <a:latin typeface="IBM Plex Sans Bold"/>
                <a:ea typeface="IBM Plex Sans Bold"/>
                <a:cs typeface="IBM Plex Sans Bold"/>
                <a:sym typeface="IBM Plex Sans Bold"/>
              </a:rPr>
              <a:t> role in connecting diners with a growing number of restaurant options, showcasing opportunities for continued market expansion and engagement.</a:t>
            </a:r>
          </a:p>
        </p:txBody>
      </p:sp>
      <p:sp>
        <p:nvSpPr>
          <p:cNvPr id="7" name="TextBox 7"/>
          <p:cNvSpPr txBox="1"/>
          <p:nvPr/>
        </p:nvSpPr>
        <p:spPr>
          <a:xfrm>
            <a:off x="2749953" y="550355"/>
            <a:ext cx="12381433" cy="1152525"/>
          </a:xfrm>
          <a:prstGeom prst="rect">
            <a:avLst/>
          </a:prstGeom>
        </p:spPr>
        <p:txBody>
          <a:bodyPr lIns="0" tIns="0" rIns="0" bIns="0" rtlCol="0" anchor="t">
            <a:spAutoFit/>
          </a:bodyPr>
          <a:lstStyle/>
          <a:p>
            <a:pPr algn="l">
              <a:lnSpc>
                <a:spcPts val="9740"/>
              </a:lnSpc>
            </a:pPr>
            <a:r>
              <a:rPr lang="en-US" sz="6957" b="1" i="1" spc="34" dirty="0">
                <a:solidFill>
                  <a:srgbClr val="000000"/>
                </a:solidFill>
                <a:latin typeface="IBM Plex Sans Bold Italics"/>
                <a:ea typeface="IBM Plex Sans Bold Italics"/>
                <a:cs typeface="IBM Plex Sans Bold Italics"/>
                <a:sym typeface="IBM Plex Sans Bold Italics"/>
              </a:rPr>
              <a:t>Number Of restaurant By Year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503" y="-63503"/>
            <a:ext cx="18414997" cy="10413997"/>
            <a:chOff x="0" y="0"/>
            <a:chExt cx="18415000" cy="10414000"/>
          </a:xfrm>
        </p:grpSpPr>
        <p:sp>
          <p:nvSpPr>
            <p:cNvPr id="3" name="Freeform 3"/>
            <p:cNvSpPr/>
            <p:nvPr/>
          </p:nvSpPr>
          <p:spPr>
            <a:xfrm>
              <a:off x="63500" y="6350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F5F2EE"/>
            </a:solidFill>
          </p:spPr>
        </p:sp>
        <p:sp>
          <p:nvSpPr>
            <p:cNvPr id="4" name="Freeform 4"/>
            <p:cNvSpPr/>
            <p:nvPr/>
          </p:nvSpPr>
          <p:spPr>
            <a:xfrm>
              <a:off x="63500" y="611759"/>
              <a:ext cx="18288000" cy="47625"/>
            </a:xfrm>
            <a:custGeom>
              <a:avLst/>
              <a:gdLst/>
              <a:ahLst/>
              <a:cxnLst/>
              <a:rect l="l" t="t" r="r" b="b"/>
              <a:pathLst>
                <a:path w="18288000" h="47625">
                  <a:moveTo>
                    <a:pt x="0" y="0"/>
                  </a:moveTo>
                  <a:lnTo>
                    <a:pt x="0" y="47625"/>
                  </a:lnTo>
                  <a:lnTo>
                    <a:pt x="18288000" y="47625"/>
                  </a:lnTo>
                  <a:lnTo>
                    <a:pt x="18288000" y="0"/>
                  </a:lnTo>
                  <a:close/>
                </a:path>
              </a:pathLst>
            </a:custGeom>
            <a:solidFill>
              <a:srgbClr val="332C2C"/>
            </a:solidFill>
          </p:spPr>
        </p:sp>
        <p:sp>
          <p:nvSpPr>
            <p:cNvPr id="5" name="Freeform 5"/>
            <p:cNvSpPr/>
            <p:nvPr/>
          </p:nvSpPr>
          <p:spPr>
            <a:xfrm>
              <a:off x="63500" y="611759"/>
              <a:ext cx="18288000" cy="47625"/>
            </a:xfrm>
            <a:custGeom>
              <a:avLst/>
              <a:gdLst/>
              <a:ahLst/>
              <a:cxnLst/>
              <a:rect l="l" t="t" r="r" b="b"/>
              <a:pathLst>
                <a:path w="18288000" h="47625">
                  <a:moveTo>
                    <a:pt x="0" y="0"/>
                  </a:moveTo>
                  <a:lnTo>
                    <a:pt x="0" y="47625"/>
                  </a:lnTo>
                  <a:lnTo>
                    <a:pt x="18288000" y="47625"/>
                  </a:lnTo>
                  <a:lnTo>
                    <a:pt x="18288000" y="0"/>
                  </a:lnTo>
                  <a:close/>
                </a:path>
              </a:pathLst>
            </a:custGeom>
            <a:solidFill>
              <a:srgbClr val="332C2C"/>
            </a:solidFill>
          </p:spPr>
        </p:sp>
      </p:grpSp>
      <p:sp>
        <p:nvSpPr>
          <p:cNvPr id="6" name="Freeform 6"/>
          <p:cNvSpPr/>
          <p:nvPr/>
        </p:nvSpPr>
        <p:spPr>
          <a:xfrm>
            <a:off x="0" y="9753600"/>
            <a:ext cx="18288000" cy="63503"/>
          </a:xfrm>
          <a:custGeom>
            <a:avLst/>
            <a:gdLst/>
            <a:ahLst/>
            <a:cxnLst/>
            <a:rect l="l" t="t" r="r" b="b"/>
            <a:pathLst>
              <a:path w="18288000" h="63503">
                <a:moveTo>
                  <a:pt x="0" y="0"/>
                </a:moveTo>
                <a:lnTo>
                  <a:pt x="18288000" y="0"/>
                </a:lnTo>
                <a:lnTo>
                  <a:pt x="18288000" y="63503"/>
                </a:lnTo>
                <a:lnTo>
                  <a:pt x="0" y="63503"/>
                </a:lnTo>
                <a:lnTo>
                  <a:pt x="0" y="0"/>
                </a:lnTo>
                <a:close/>
              </a:path>
            </a:pathLst>
          </a:custGeom>
          <a:blipFill>
            <a:blip r:embed="rId2"/>
            <a:stretch>
              <a:fillRect/>
            </a:stretch>
          </a:blipFill>
        </p:spPr>
      </p:sp>
      <p:sp>
        <p:nvSpPr>
          <p:cNvPr id="7" name="Freeform 7"/>
          <p:cNvSpPr/>
          <p:nvPr/>
        </p:nvSpPr>
        <p:spPr>
          <a:xfrm>
            <a:off x="11756507" y="5321513"/>
            <a:ext cx="6531493" cy="4933950"/>
          </a:xfrm>
          <a:custGeom>
            <a:avLst/>
            <a:gdLst/>
            <a:ahLst/>
            <a:cxnLst/>
            <a:rect l="l" t="t" r="r" b="b"/>
            <a:pathLst>
              <a:path w="6531493" h="4933950">
                <a:moveTo>
                  <a:pt x="0" y="0"/>
                </a:moveTo>
                <a:lnTo>
                  <a:pt x="6531493" y="0"/>
                </a:lnTo>
                <a:lnTo>
                  <a:pt x="6531493" y="4933950"/>
                </a:lnTo>
                <a:lnTo>
                  <a:pt x="0" y="493395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346586" y="1408900"/>
            <a:ext cx="4495800" cy="5248275"/>
          </a:xfrm>
          <a:custGeom>
            <a:avLst/>
            <a:gdLst/>
            <a:ahLst/>
            <a:cxnLst/>
            <a:rect l="l" t="t" r="r" b="b"/>
            <a:pathLst>
              <a:path w="4495800" h="5248275">
                <a:moveTo>
                  <a:pt x="0" y="0"/>
                </a:moveTo>
                <a:lnTo>
                  <a:pt x="4495800" y="0"/>
                </a:lnTo>
                <a:lnTo>
                  <a:pt x="4495800" y="5248275"/>
                </a:lnTo>
                <a:lnTo>
                  <a:pt x="0" y="5248275"/>
                </a:lnTo>
                <a:lnTo>
                  <a:pt x="0" y="0"/>
                </a:lnTo>
                <a:close/>
              </a:path>
            </a:pathLst>
          </a:custGeom>
          <a:blipFill>
            <a:blip r:embed="rId5"/>
            <a:stretch>
              <a:fillRect l="-909" t="-3007" r="-997" b="-5885"/>
            </a:stretch>
          </a:blipFill>
        </p:spPr>
      </p:sp>
      <p:sp>
        <p:nvSpPr>
          <p:cNvPr id="9" name="Freeform 9"/>
          <p:cNvSpPr/>
          <p:nvPr/>
        </p:nvSpPr>
        <p:spPr>
          <a:xfrm>
            <a:off x="5039287" y="1408509"/>
            <a:ext cx="4714875" cy="5248275"/>
          </a:xfrm>
          <a:custGeom>
            <a:avLst/>
            <a:gdLst/>
            <a:ahLst/>
            <a:cxnLst/>
            <a:rect l="l" t="t" r="r" b="b"/>
            <a:pathLst>
              <a:path w="4714875" h="5248275">
                <a:moveTo>
                  <a:pt x="0" y="0"/>
                </a:moveTo>
                <a:lnTo>
                  <a:pt x="4714875" y="0"/>
                </a:lnTo>
                <a:lnTo>
                  <a:pt x="4714875" y="5248275"/>
                </a:lnTo>
                <a:lnTo>
                  <a:pt x="0" y="5248275"/>
                </a:lnTo>
                <a:lnTo>
                  <a:pt x="0" y="0"/>
                </a:lnTo>
                <a:close/>
              </a:path>
            </a:pathLst>
          </a:custGeom>
          <a:blipFill>
            <a:blip r:embed="rId6"/>
            <a:stretch>
              <a:fillRect t="-3194" r="-606" b="-3520"/>
            </a:stretch>
          </a:blipFill>
        </p:spPr>
      </p:sp>
      <p:sp>
        <p:nvSpPr>
          <p:cNvPr id="10" name="Freeform 10"/>
          <p:cNvSpPr/>
          <p:nvPr/>
        </p:nvSpPr>
        <p:spPr>
          <a:xfrm>
            <a:off x="346510" y="6950297"/>
            <a:ext cx="17554575" cy="2847975"/>
          </a:xfrm>
          <a:custGeom>
            <a:avLst/>
            <a:gdLst/>
            <a:ahLst/>
            <a:cxnLst/>
            <a:rect l="l" t="t" r="r" b="b"/>
            <a:pathLst>
              <a:path w="17554575" h="2847975">
                <a:moveTo>
                  <a:pt x="0" y="0"/>
                </a:moveTo>
                <a:lnTo>
                  <a:pt x="17554575" y="0"/>
                </a:lnTo>
                <a:lnTo>
                  <a:pt x="17554575" y="2847975"/>
                </a:lnTo>
                <a:lnTo>
                  <a:pt x="0" y="2847975"/>
                </a:lnTo>
                <a:lnTo>
                  <a:pt x="0" y="0"/>
                </a:lnTo>
                <a:close/>
              </a:path>
            </a:pathLst>
          </a:custGeom>
          <a:blipFill>
            <a:blip r:embed="rId7"/>
            <a:stretch>
              <a:fillRect t="-111491" b="-159077"/>
            </a:stretch>
          </a:blipFill>
        </p:spPr>
      </p:sp>
      <p:sp>
        <p:nvSpPr>
          <p:cNvPr id="11" name="TextBox 11"/>
          <p:cNvSpPr txBox="1"/>
          <p:nvPr/>
        </p:nvSpPr>
        <p:spPr>
          <a:xfrm>
            <a:off x="2549090" y="398945"/>
            <a:ext cx="13101638" cy="948690"/>
          </a:xfrm>
          <a:prstGeom prst="rect">
            <a:avLst/>
          </a:prstGeom>
        </p:spPr>
        <p:txBody>
          <a:bodyPr lIns="0" tIns="0" rIns="0" bIns="0" rtlCol="0" anchor="t">
            <a:spAutoFit/>
          </a:bodyPr>
          <a:lstStyle/>
          <a:p>
            <a:pPr algn="l">
              <a:lnSpc>
                <a:spcPts val="7900"/>
              </a:lnSpc>
            </a:pPr>
            <a:r>
              <a:rPr lang="en-US" sz="5643" b="1" i="1" spc="28">
                <a:solidFill>
                  <a:srgbClr val="000000"/>
                </a:solidFill>
                <a:latin typeface="IBM Plex Sans Bold Italics"/>
                <a:ea typeface="IBM Plex Sans Bold Italics"/>
                <a:cs typeface="IBM Plex Sans Bold Italics"/>
                <a:sym typeface="IBM Plex Sans Bold Italics"/>
              </a:rPr>
              <a:t>Avg rating number of voters by country</a:t>
            </a:r>
          </a:p>
        </p:txBody>
      </p:sp>
      <p:sp>
        <p:nvSpPr>
          <p:cNvPr id="12" name="TextBox 12"/>
          <p:cNvSpPr txBox="1"/>
          <p:nvPr/>
        </p:nvSpPr>
        <p:spPr>
          <a:xfrm>
            <a:off x="10134600" y="1895993"/>
            <a:ext cx="6292977" cy="3713709"/>
          </a:xfrm>
          <a:prstGeom prst="rect">
            <a:avLst/>
          </a:prstGeom>
        </p:spPr>
        <p:txBody>
          <a:bodyPr lIns="0" tIns="0" rIns="0" bIns="0" rtlCol="0" anchor="t">
            <a:spAutoFit/>
          </a:bodyPr>
          <a:lstStyle/>
          <a:p>
            <a:pPr algn="just">
              <a:lnSpc>
                <a:spcPts val="4150"/>
              </a:lnSpc>
            </a:pPr>
            <a:r>
              <a:rPr lang="en-US" sz="2400" spc="17" dirty="0">
                <a:solidFill>
                  <a:srgbClr val="000000"/>
                </a:solidFill>
                <a:latin typeface="IBM Plex Sans Bold"/>
                <a:ea typeface="IBM Plex Sans Bold"/>
                <a:cs typeface="IBM Plex Sans Bold"/>
                <a:sym typeface="IBM Plex Sans Bold"/>
              </a:rPr>
              <a:t>The analysis of </a:t>
            </a:r>
            <a:r>
              <a:rPr lang="en-US" sz="2400" spc="17" dirty="0" err="1">
                <a:solidFill>
                  <a:srgbClr val="000000"/>
                </a:solidFill>
                <a:latin typeface="IBM Plex Sans Bold"/>
                <a:ea typeface="IBM Plex Sans Bold"/>
                <a:cs typeface="IBM Plex Sans Bold"/>
                <a:sym typeface="IBM Plex Sans Bold"/>
              </a:rPr>
              <a:t>Zomato</a:t>
            </a:r>
            <a:r>
              <a:rPr lang="en-US" sz="2400" spc="17" dirty="0">
                <a:solidFill>
                  <a:srgbClr val="000000"/>
                </a:solidFill>
                <a:latin typeface="IBM Plex Sans Bold"/>
                <a:ea typeface="IBM Plex Sans Bold"/>
                <a:cs typeface="IBM Plex Sans Bold"/>
                <a:sym typeface="IBM Plex Sans Bold"/>
              </a:rPr>
              <a:t> data shows consistent average ratings across countries, with higher voter counts indicating strong customer engagement. Regions with fewer voters present opportunities to </a:t>
            </a:r>
            <a:r>
              <a:rPr lang="en-US" sz="2400" spc="17" dirty="0" smtClean="0">
                <a:solidFill>
                  <a:srgbClr val="000000"/>
                </a:solidFill>
                <a:latin typeface="IBM Plex Sans Bold"/>
                <a:ea typeface="IBM Plex Sans Bold"/>
                <a:cs typeface="IBM Plex Sans Bold"/>
                <a:sym typeface="IBM Plex Sans Bold"/>
              </a:rPr>
              <a:t>boost participation </a:t>
            </a:r>
            <a:r>
              <a:rPr lang="en-US" sz="2400" spc="17" dirty="0">
                <a:solidFill>
                  <a:srgbClr val="000000"/>
                </a:solidFill>
                <a:latin typeface="IBM Plex Sans Bold"/>
                <a:ea typeface="IBM Plex Sans Bold"/>
                <a:cs typeface="IBM Plex Sans Bold"/>
                <a:sym typeface="IBM Plex Sans Bold"/>
              </a:rPr>
              <a:t>and feedback, enhancing platform reliability.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1487</Words>
  <Application>Microsoft Office PowerPoint</Application>
  <PresentationFormat>Custom</PresentationFormat>
  <Paragraphs>180</Paragraphs>
  <Slides>20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Quicksand Bold</vt:lpstr>
      <vt:lpstr>Quicksand Medium</vt:lpstr>
      <vt:lpstr>Open Sans Condensed</vt:lpstr>
      <vt:lpstr>IBM Plex Sans Bold</vt:lpstr>
      <vt:lpstr>Montserrat Semi-Bold Italics</vt:lpstr>
      <vt:lpstr>Montserrat Semi-Bold</vt:lpstr>
      <vt:lpstr>Quicksand Semi-Bold</vt:lpstr>
      <vt:lpstr>Montserrat</vt:lpstr>
      <vt:lpstr>Calibri</vt:lpstr>
      <vt:lpstr>IBM Plex Sans</vt:lpstr>
      <vt:lpstr>Arial</vt:lpstr>
      <vt:lpstr>Abhaya Libre Medium</vt:lpstr>
      <vt:lpstr>IBM Plex Sans Bold Italics</vt:lpstr>
      <vt:lpstr>Abhaya Libre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Shivanshu_Verma_PPT_Zomto.pdf</dc:title>
  <dc:creator>Lenovo</dc:creator>
  <cp:lastModifiedBy>Lenovo</cp:lastModifiedBy>
  <cp:revision>5</cp:revision>
  <dcterms:created xsi:type="dcterms:W3CDTF">2006-08-16T00:00:00Z</dcterms:created>
  <dcterms:modified xsi:type="dcterms:W3CDTF">2024-11-29T00:57:02Z</dcterms:modified>
  <dc:identifier>DAGX0E5Ky6w</dc:identifier>
</cp:coreProperties>
</file>